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57" r:id="rId3"/>
  </p:sldMasterIdLst>
  <p:notesMasterIdLst>
    <p:notesMasterId r:id="rId40"/>
  </p:notesMasterIdLst>
  <p:handoutMasterIdLst>
    <p:handoutMasterId r:id="rId41"/>
  </p:handoutMasterIdLst>
  <p:sldIdLst>
    <p:sldId id="325" r:id="rId4"/>
    <p:sldId id="326" r:id="rId5"/>
    <p:sldId id="275" r:id="rId6"/>
    <p:sldId id="297" r:id="rId7"/>
    <p:sldId id="290" r:id="rId8"/>
    <p:sldId id="291" r:id="rId9"/>
    <p:sldId id="338" r:id="rId10"/>
    <p:sldId id="333" r:id="rId11"/>
    <p:sldId id="347" r:id="rId12"/>
    <p:sldId id="339" r:id="rId13"/>
    <p:sldId id="307" r:id="rId14"/>
    <p:sldId id="341" r:id="rId15"/>
    <p:sldId id="344" r:id="rId16"/>
    <p:sldId id="342" r:id="rId17"/>
    <p:sldId id="274" r:id="rId18"/>
    <p:sldId id="340" r:id="rId19"/>
    <p:sldId id="279" r:id="rId20"/>
    <p:sldId id="348" r:id="rId21"/>
    <p:sldId id="356" r:id="rId22"/>
    <p:sldId id="357" r:id="rId23"/>
    <p:sldId id="358" r:id="rId24"/>
    <p:sldId id="359" r:id="rId25"/>
    <p:sldId id="336" r:id="rId26"/>
    <p:sldId id="360" r:id="rId27"/>
    <p:sldId id="361" r:id="rId28"/>
    <p:sldId id="362" r:id="rId29"/>
    <p:sldId id="280" r:id="rId30"/>
    <p:sldId id="351" r:id="rId31"/>
    <p:sldId id="352" r:id="rId32"/>
    <p:sldId id="315" r:id="rId33"/>
    <p:sldId id="316" r:id="rId34"/>
    <p:sldId id="346" r:id="rId35"/>
    <p:sldId id="345" r:id="rId36"/>
    <p:sldId id="353" r:id="rId37"/>
    <p:sldId id="354" r:id="rId38"/>
    <p:sldId id="30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54" y="-7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20C65-3AD2-4C6A-860F-F0658FBC938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89F71-62EF-434E-AA94-08FA2CDE7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323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A4BFF-678F-4C06-A3BB-85753111A50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38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27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84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81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76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535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946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600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41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914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309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89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999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0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86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4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8B3DB-9241-41C9-A4BD-CF9C7A62BC57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1D4AE-4C0B-497A-9D69-34A512B0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1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13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29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3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13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78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6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18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err="1" smtClean="0"/>
              <a:t>Team_GPT</a:t>
            </a:r>
            <a:endParaRPr lang="ko-KR" altLang="en-US" dirty="0"/>
          </a:p>
        </p:txBody>
      </p:sp>
      <p:pic>
        <p:nvPicPr>
          <p:cNvPr id="8" name="그래픽 9" descr="자동차 단색으로 채워진">
            <a:extLst>
              <a:ext uri="{FF2B5EF4-FFF2-40B4-BE49-F238E27FC236}">
                <a16:creationId xmlns:a16="http://schemas.microsoft.com/office/drawing/2014/main" id="{1ABAD821-EB02-4FD0-A31E-F7E9772337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942327" y="332507"/>
            <a:ext cx="952872" cy="95287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8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BF52B-A48A-405C-A56B-1459603DD27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DBED7-BE29-4788-8740-26056F18050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1" name="그래픽 9" descr="자동차 단색으로 채워진">
            <a:extLst>
              <a:ext uri="{FF2B5EF4-FFF2-40B4-BE49-F238E27FC236}">
                <a16:creationId xmlns:a16="http://schemas.microsoft.com/office/drawing/2014/main" id="{1ABAD821-EB02-4FD0-A31E-F7E9772337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942327" y="332507"/>
            <a:ext cx="952872" cy="95287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9504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83A3C-8CC6-4058-B039-470729F9DC6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81E11-524A-4A33-AB01-5AD0DDA60F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8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82lilsak/automatic_driving_rc_c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flow.com/" TargetMode="External"/><Relationship Id="rId2" Type="http://schemas.openxmlformats.org/officeDocument/2006/relationships/hyperlink" Target="https://github.com/82lilsak/automatic_driving_rc_car/tree/main/trai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82lilsak/automatic_driving_rc_car/tree/main/trai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ko/modes/train/" TargetMode="External"/><Relationship Id="rId2" Type="http://schemas.openxmlformats.org/officeDocument/2006/relationships/hyperlink" Target="https://github.com/82lilsak/automatic_driving_rc_car/tree/main/trai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82lilsak/automatic_driving_rc_car/tree/main/train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boflow.com/" TargetMode="External"/><Relationship Id="rId2" Type="http://schemas.openxmlformats.org/officeDocument/2006/relationships/hyperlink" Target="https://docs.ultralytics.com/ko/tasks/segment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ultralytics/ultralytics/issues/561" TargetMode="External"/><Relationship Id="rId4" Type="http://schemas.openxmlformats.org/officeDocument/2006/relationships/hyperlink" Target="https://github.com/ibaiGorordo/ONNX-YOLOv8-Instance-Segmentation/tree/mai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5400000">
            <a:off x="10388086" y="5054086"/>
            <a:ext cx="392183" cy="321564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 flipV="1">
            <a:off x="3435303" y="2826327"/>
            <a:ext cx="5071388" cy="1569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래픽 22" descr="전기차 단색으로 채워진">
            <a:extLst>
              <a:ext uri="{FF2B5EF4-FFF2-40B4-BE49-F238E27FC236}">
                <a16:creationId xmlns:a16="http://schemas.microsoft.com/office/drawing/2014/main" id="{EFCDE89A-C6AB-42F4-9394-CEDC6EF763C6}"/>
              </a:ext>
            </a:extLst>
          </p:cNvPr>
          <p:cNvSpPr/>
          <p:nvPr/>
        </p:nvSpPr>
        <p:spPr>
          <a:xfrm>
            <a:off x="5146906" y="2046427"/>
            <a:ext cx="502247" cy="502247"/>
          </a:xfrm>
          <a:custGeom>
            <a:avLst/>
            <a:gdLst>
              <a:gd name="connsiteX0" fmla="*/ 123825 w 123825"/>
              <a:gd name="connsiteY0" fmla="*/ 61913 h 123825"/>
              <a:gd name="connsiteX1" fmla="*/ 61913 w 123825"/>
              <a:gd name="connsiteY1" fmla="*/ 123825 h 123825"/>
              <a:gd name="connsiteX2" fmla="*/ 0 w 123825"/>
              <a:gd name="connsiteY2" fmla="*/ 61913 h 123825"/>
              <a:gd name="connsiteX3" fmla="*/ 61913 w 123825"/>
              <a:gd name="connsiteY3" fmla="*/ 0 h 123825"/>
              <a:gd name="connsiteX4" fmla="*/ 123825 w 123825"/>
              <a:gd name="connsiteY4" fmla="*/ 6191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3825" y="61913"/>
                </a:moveTo>
                <a:cubicBezTo>
                  <a:pt x="123825" y="96106"/>
                  <a:pt x="96106" y="123825"/>
                  <a:pt x="61913" y="123825"/>
                </a:cubicBezTo>
                <a:cubicBezTo>
                  <a:pt x="27719" y="123825"/>
                  <a:pt x="0" y="96106"/>
                  <a:pt x="0" y="61913"/>
                </a:cubicBezTo>
                <a:cubicBezTo>
                  <a:pt x="0" y="27719"/>
                  <a:pt x="27719" y="0"/>
                  <a:pt x="61913" y="0"/>
                </a:cubicBezTo>
                <a:cubicBezTo>
                  <a:pt x="96106" y="0"/>
                  <a:pt x="123825" y="27719"/>
                  <a:pt x="123825" y="6191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" name="그래픽 22" descr="전기차 단색으로 채워진">
            <a:extLst>
              <a:ext uri="{FF2B5EF4-FFF2-40B4-BE49-F238E27FC236}">
                <a16:creationId xmlns:a16="http://schemas.microsoft.com/office/drawing/2014/main" id="{EFCDE89A-C6AB-42F4-9394-CEDC6EF763C6}"/>
              </a:ext>
            </a:extLst>
          </p:cNvPr>
          <p:cNvSpPr/>
          <p:nvPr/>
        </p:nvSpPr>
        <p:spPr>
          <a:xfrm>
            <a:off x="6692280" y="2046427"/>
            <a:ext cx="502247" cy="502247"/>
          </a:xfrm>
          <a:custGeom>
            <a:avLst/>
            <a:gdLst>
              <a:gd name="connsiteX0" fmla="*/ 123825 w 123825"/>
              <a:gd name="connsiteY0" fmla="*/ 61913 h 123825"/>
              <a:gd name="connsiteX1" fmla="*/ 61913 w 123825"/>
              <a:gd name="connsiteY1" fmla="*/ 123825 h 123825"/>
              <a:gd name="connsiteX2" fmla="*/ 0 w 123825"/>
              <a:gd name="connsiteY2" fmla="*/ 61913 h 123825"/>
              <a:gd name="connsiteX3" fmla="*/ 61913 w 123825"/>
              <a:gd name="connsiteY3" fmla="*/ 0 h 123825"/>
              <a:gd name="connsiteX4" fmla="*/ 123825 w 123825"/>
              <a:gd name="connsiteY4" fmla="*/ 61913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" h="123825">
                <a:moveTo>
                  <a:pt x="123825" y="61913"/>
                </a:moveTo>
                <a:cubicBezTo>
                  <a:pt x="123825" y="96106"/>
                  <a:pt x="96106" y="123825"/>
                  <a:pt x="61913" y="123825"/>
                </a:cubicBezTo>
                <a:cubicBezTo>
                  <a:pt x="27719" y="123825"/>
                  <a:pt x="0" y="96106"/>
                  <a:pt x="0" y="61913"/>
                </a:cubicBezTo>
                <a:cubicBezTo>
                  <a:pt x="0" y="27719"/>
                  <a:pt x="27719" y="0"/>
                  <a:pt x="61913" y="0"/>
                </a:cubicBezTo>
                <a:cubicBezTo>
                  <a:pt x="96106" y="0"/>
                  <a:pt x="123825" y="27719"/>
                  <a:pt x="123825" y="6191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" name="그래픽 22" descr="전기차 단색으로 채워진">
            <a:extLst>
              <a:ext uri="{FF2B5EF4-FFF2-40B4-BE49-F238E27FC236}">
                <a16:creationId xmlns:a16="http://schemas.microsoft.com/office/drawing/2014/main" id="{EFCDE89A-C6AB-42F4-9394-CEDC6EF763C6}"/>
              </a:ext>
            </a:extLst>
          </p:cNvPr>
          <p:cNvSpPr/>
          <p:nvPr/>
        </p:nvSpPr>
        <p:spPr>
          <a:xfrm>
            <a:off x="4208978" y="655450"/>
            <a:ext cx="3380542" cy="1661278"/>
          </a:xfrm>
          <a:custGeom>
            <a:avLst/>
            <a:gdLst>
              <a:gd name="connsiteX0" fmla="*/ 753341 w 833446"/>
              <a:gd name="connsiteY0" fmla="*/ 247650 h 409575"/>
              <a:gd name="connsiteX1" fmla="*/ 686666 w 833446"/>
              <a:gd name="connsiteY1" fmla="*/ 247650 h 409575"/>
              <a:gd name="connsiteX2" fmla="*/ 664282 w 833446"/>
              <a:gd name="connsiteY2" fmla="*/ 238125 h 409575"/>
              <a:gd name="connsiteX3" fmla="*/ 563507 w 833446"/>
              <a:gd name="connsiteY3" fmla="*/ 137446 h 409575"/>
              <a:gd name="connsiteX4" fmla="*/ 517883 w 833446"/>
              <a:gd name="connsiteY4" fmla="*/ 114300 h 409575"/>
              <a:gd name="connsiteX5" fmla="*/ 283187 w 833446"/>
              <a:gd name="connsiteY5" fmla="*/ 114300 h 409575"/>
              <a:gd name="connsiteX6" fmla="*/ 237562 w 833446"/>
              <a:gd name="connsiteY6" fmla="*/ 137446 h 409575"/>
              <a:gd name="connsiteX7" fmla="*/ 138216 w 833446"/>
              <a:gd name="connsiteY7" fmla="*/ 238125 h 409575"/>
              <a:gd name="connsiteX8" fmla="*/ 128691 w 833446"/>
              <a:gd name="connsiteY8" fmla="*/ 261271 h 409575"/>
              <a:gd name="connsiteX9" fmla="*/ 128691 w 833446"/>
              <a:gd name="connsiteY9" fmla="*/ 314325 h 409575"/>
              <a:gd name="connsiteX10" fmla="*/ 81066 w 833446"/>
              <a:gd name="connsiteY10" fmla="*/ 314325 h 409575"/>
              <a:gd name="connsiteX11" fmla="*/ 66683 w 833446"/>
              <a:gd name="connsiteY11" fmla="*/ 300133 h 409575"/>
              <a:gd name="connsiteX12" fmla="*/ 66683 w 833446"/>
              <a:gd name="connsiteY12" fmla="*/ 300038 h 409575"/>
              <a:gd name="connsiteX13" fmla="*/ 66683 w 833446"/>
              <a:gd name="connsiteY13" fmla="*/ 135160 h 409575"/>
              <a:gd name="connsiteX14" fmla="*/ 104783 w 833446"/>
              <a:gd name="connsiteY14" fmla="*/ 80296 h 409575"/>
              <a:gd name="connsiteX15" fmla="*/ 104783 w 833446"/>
              <a:gd name="connsiteY15" fmla="*/ 47625 h 409575"/>
              <a:gd name="connsiteX16" fmla="*/ 85733 w 833446"/>
              <a:gd name="connsiteY16" fmla="*/ 47625 h 409575"/>
              <a:gd name="connsiteX17" fmla="*/ 85733 w 833446"/>
              <a:gd name="connsiteY17" fmla="*/ 9525 h 409575"/>
              <a:gd name="connsiteX18" fmla="*/ 76208 w 833446"/>
              <a:gd name="connsiteY18" fmla="*/ 0 h 409575"/>
              <a:gd name="connsiteX19" fmla="*/ 66683 w 833446"/>
              <a:gd name="connsiteY19" fmla="*/ 9525 h 409575"/>
              <a:gd name="connsiteX20" fmla="*/ 66683 w 833446"/>
              <a:gd name="connsiteY20" fmla="*/ 47625 h 409575"/>
              <a:gd name="connsiteX21" fmla="*/ 38108 w 833446"/>
              <a:gd name="connsiteY21" fmla="*/ 47625 h 409575"/>
              <a:gd name="connsiteX22" fmla="*/ 38108 w 833446"/>
              <a:gd name="connsiteY22" fmla="*/ 9525 h 409575"/>
              <a:gd name="connsiteX23" fmla="*/ 28583 w 833446"/>
              <a:gd name="connsiteY23" fmla="*/ 0 h 409575"/>
              <a:gd name="connsiteX24" fmla="*/ 19058 w 833446"/>
              <a:gd name="connsiteY24" fmla="*/ 9525 h 409575"/>
              <a:gd name="connsiteX25" fmla="*/ 19058 w 833446"/>
              <a:gd name="connsiteY25" fmla="*/ 47625 h 409575"/>
              <a:gd name="connsiteX26" fmla="*/ 8 w 833446"/>
              <a:gd name="connsiteY26" fmla="*/ 47625 h 409575"/>
              <a:gd name="connsiteX27" fmla="*/ 8 w 833446"/>
              <a:gd name="connsiteY27" fmla="*/ 80296 h 409575"/>
              <a:gd name="connsiteX28" fmla="*/ 38108 w 833446"/>
              <a:gd name="connsiteY28" fmla="*/ 135160 h 409575"/>
              <a:gd name="connsiteX29" fmla="*/ 38108 w 833446"/>
              <a:gd name="connsiteY29" fmla="*/ 300038 h 409575"/>
              <a:gd name="connsiteX30" fmla="*/ 80971 w 833446"/>
              <a:gd name="connsiteY30" fmla="*/ 342900 h 409575"/>
              <a:gd name="connsiteX31" fmla="*/ 128596 w 833446"/>
              <a:gd name="connsiteY31" fmla="*/ 342900 h 409575"/>
              <a:gd name="connsiteX32" fmla="*/ 128596 w 833446"/>
              <a:gd name="connsiteY32" fmla="*/ 342900 h 409575"/>
              <a:gd name="connsiteX33" fmla="*/ 192699 w 833446"/>
              <a:gd name="connsiteY33" fmla="*/ 406908 h 409575"/>
              <a:gd name="connsiteX34" fmla="*/ 200700 w 833446"/>
              <a:gd name="connsiteY34" fmla="*/ 406908 h 409575"/>
              <a:gd name="connsiteX35" fmla="*/ 288234 w 833446"/>
              <a:gd name="connsiteY35" fmla="*/ 318802 h 409575"/>
              <a:gd name="connsiteX36" fmla="*/ 288806 w 833446"/>
              <a:gd name="connsiteY36" fmla="*/ 318802 h 409575"/>
              <a:gd name="connsiteX37" fmla="*/ 376913 w 833446"/>
              <a:gd name="connsiteY37" fmla="*/ 409575 h 409575"/>
              <a:gd name="connsiteX38" fmla="*/ 585129 w 833446"/>
              <a:gd name="connsiteY38" fmla="*/ 409575 h 409575"/>
              <a:gd name="connsiteX39" fmla="*/ 673235 w 833446"/>
              <a:gd name="connsiteY39" fmla="*/ 319278 h 409575"/>
              <a:gd name="connsiteX40" fmla="*/ 761342 w 833446"/>
              <a:gd name="connsiteY40" fmla="*/ 406812 h 409575"/>
              <a:gd name="connsiteX41" fmla="*/ 761342 w 833446"/>
              <a:gd name="connsiteY41" fmla="*/ 407384 h 409575"/>
              <a:gd name="connsiteX42" fmla="*/ 801442 w 833446"/>
              <a:gd name="connsiteY42" fmla="*/ 407384 h 409575"/>
              <a:gd name="connsiteX43" fmla="*/ 833446 w 833446"/>
              <a:gd name="connsiteY43" fmla="*/ 375380 h 409575"/>
              <a:gd name="connsiteX44" fmla="*/ 833446 w 833446"/>
              <a:gd name="connsiteY44" fmla="*/ 327755 h 409575"/>
              <a:gd name="connsiteX45" fmla="*/ 753723 w 833446"/>
              <a:gd name="connsiteY45" fmla="*/ 247650 h 409575"/>
              <a:gd name="connsiteX46" fmla="*/ 753341 w 833446"/>
              <a:gd name="connsiteY46" fmla="*/ 247650 h 409575"/>
              <a:gd name="connsiteX47" fmla="*/ 381008 w 833446"/>
              <a:gd name="connsiteY47" fmla="*/ 247650 h 409575"/>
              <a:gd name="connsiteX48" fmla="*/ 174221 w 833446"/>
              <a:gd name="connsiteY48" fmla="*/ 247650 h 409575"/>
              <a:gd name="connsiteX49" fmla="*/ 260803 w 833446"/>
              <a:gd name="connsiteY49" fmla="*/ 160687 h 409575"/>
              <a:gd name="connsiteX50" fmla="*/ 285758 w 833446"/>
              <a:gd name="connsiteY50" fmla="*/ 152400 h 409575"/>
              <a:gd name="connsiteX51" fmla="*/ 381008 w 833446"/>
              <a:gd name="connsiteY51" fmla="*/ 152400 h 409575"/>
              <a:gd name="connsiteX52" fmla="*/ 409583 w 833446"/>
              <a:gd name="connsiteY52" fmla="*/ 247650 h 409575"/>
              <a:gd name="connsiteX53" fmla="*/ 409583 w 833446"/>
              <a:gd name="connsiteY53" fmla="*/ 152400 h 409575"/>
              <a:gd name="connsiteX54" fmla="*/ 518645 w 833446"/>
              <a:gd name="connsiteY54" fmla="*/ 152400 h 409575"/>
              <a:gd name="connsiteX55" fmla="*/ 541124 w 833446"/>
              <a:gd name="connsiteY55" fmla="*/ 160687 h 409575"/>
              <a:gd name="connsiteX56" fmla="*/ 627611 w 833446"/>
              <a:gd name="connsiteY56" fmla="*/ 247650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33446" h="409575">
                <a:moveTo>
                  <a:pt x="753341" y="247650"/>
                </a:moveTo>
                <a:lnTo>
                  <a:pt x="686666" y="247650"/>
                </a:lnTo>
                <a:cubicBezTo>
                  <a:pt x="678183" y="247839"/>
                  <a:pt x="670028" y="244369"/>
                  <a:pt x="664282" y="238125"/>
                </a:cubicBezTo>
                <a:lnTo>
                  <a:pt x="563507" y="137446"/>
                </a:lnTo>
                <a:cubicBezTo>
                  <a:pt x="551866" y="124118"/>
                  <a:pt x="535513" y="115822"/>
                  <a:pt x="517883" y="114300"/>
                </a:cubicBezTo>
                <a:lnTo>
                  <a:pt x="283187" y="114300"/>
                </a:lnTo>
                <a:cubicBezTo>
                  <a:pt x="265603" y="115983"/>
                  <a:pt x="249305" y="124251"/>
                  <a:pt x="237562" y="137446"/>
                </a:cubicBezTo>
                <a:lnTo>
                  <a:pt x="138216" y="238125"/>
                </a:lnTo>
                <a:cubicBezTo>
                  <a:pt x="132031" y="244228"/>
                  <a:pt x="128592" y="252582"/>
                  <a:pt x="128691" y="261271"/>
                </a:cubicBezTo>
                <a:lnTo>
                  <a:pt x="128691" y="314325"/>
                </a:lnTo>
                <a:lnTo>
                  <a:pt x="81066" y="314325"/>
                </a:lnTo>
                <a:cubicBezTo>
                  <a:pt x="73176" y="314377"/>
                  <a:pt x="66737" y="308023"/>
                  <a:pt x="66683" y="300133"/>
                </a:cubicBezTo>
                <a:cubicBezTo>
                  <a:pt x="66683" y="300101"/>
                  <a:pt x="66683" y="300069"/>
                  <a:pt x="66683" y="300038"/>
                </a:cubicBezTo>
                <a:lnTo>
                  <a:pt x="66683" y="135160"/>
                </a:lnTo>
                <a:cubicBezTo>
                  <a:pt x="89862" y="126969"/>
                  <a:pt x="105204" y="104875"/>
                  <a:pt x="104783" y="80296"/>
                </a:cubicBezTo>
                <a:lnTo>
                  <a:pt x="104783" y="47625"/>
                </a:lnTo>
                <a:lnTo>
                  <a:pt x="85733" y="47625"/>
                </a:lnTo>
                <a:lnTo>
                  <a:pt x="85733" y="9525"/>
                </a:lnTo>
                <a:cubicBezTo>
                  <a:pt x="85733" y="4264"/>
                  <a:pt x="81469" y="0"/>
                  <a:pt x="76208" y="0"/>
                </a:cubicBezTo>
                <a:cubicBezTo>
                  <a:pt x="70948" y="0"/>
                  <a:pt x="66683" y="4264"/>
                  <a:pt x="66683" y="9525"/>
                </a:cubicBezTo>
                <a:lnTo>
                  <a:pt x="66683" y="47625"/>
                </a:lnTo>
                <a:lnTo>
                  <a:pt x="38108" y="47625"/>
                </a:lnTo>
                <a:lnTo>
                  <a:pt x="38108" y="9525"/>
                </a:lnTo>
                <a:cubicBezTo>
                  <a:pt x="38108" y="4264"/>
                  <a:pt x="33844" y="0"/>
                  <a:pt x="28583" y="0"/>
                </a:cubicBezTo>
                <a:cubicBezTo>
                  <a:pt x="23323" y="0"/>
                  <a:pt x="19058" y="4264"/>
                  <a:pt x="19058" y="9525"/>
                </a:cubicBezTo>
                <a:lnTo>
                  <a:pt x="19058" y="47625"/>
                </a:lnTo>
                <a:lnTo>
                  <a:pt x="8" y="47625"/>
                </a:lnTo>
                <a:lnTo>
                  <a:pt x="8" y="80296"/>
                </a:lnTo>
                <a:cubicBezTo>
                  <a:pt x="-413" y="104875"/>
                  <a:pt x="14931" y="126969"/>
                  <a:pt x="38108" y="135160"/>
                </a:cubicBezTo>
                <a:lnTo>
                  <a:pt x="38108" y="300038"/>
                </a:lnTo>
                <a:cubicBezTo>
                  <a:pt x="38161" y="323688"/>
                  <a:pt x="57320" y="342848"/>
                  <a:pt x="80971" y="342900"/>
                </a:cubicBezTo>
                <a:lnTo>
                  <a:pt x="128596" y="342900"/>
                </a:lnTo>
                <a:lnTo>
                  <a:pt x="128596" y="342900"/>
                </a:lnTo>
                <a:cubicBezTo>
                  <a:pt x="128701" y="378244"/>
                  <a:pt x="157355" y="406856"/>
                  <a:pt x="192699" y="406908"/>
                </a:cubicBezTo>
                <a:lnTo>
                  <a:pt x="200700" y="406908"/>
                </a:lnTo>
                <a:cubicBezTo>
                  <a:pt x="200542" y="358407"/>
                  <a:pt x="239733" y="318960"/>
                  <a:pt x="288234" y="318802"/>
                </a:cubicBezTo>
                <a:cubicBezTo>
                  <a:pt x="288425" y="318801"/>
                  <a:pt x="288616" y="318801"/>
                  <a:pt x="288806" y="318802"/>
                </a:cubicBezTo>
                <a:cubicBezTo>
                  <a:pt x="338137" y="319689"/>
                  <a:pt x="377497" y="360239"/>
                  <a:pt x="376913" y="409575"/>
                </a:cubicBezTo>
                <a:lnTo>
                  <a:pt x="585129" y="409575"/>
                </a:lnTo>
                <a:cubicBezTo>
                  <a:pt x="584808" y="360424"/>
                  <a:pt x="624092" y="320164"/>
                  <a:pt x="673235" y="319278"/>
                </a:cubicBezTo>
                <a:cubicBezTo>
                  <a:pt x="721737" y="319120"/>
                  <a:pt x="761184" y="358311"/>
                  <a:pt x="761342" y="406812"/>
                </a:cubicBezTo>
                <a:cubicBezTo>
                  <a:pt x="761343" y="407002"/>
                  <a:pt x="761343" y="407194"/>
                  <a:pt x="761342" y="407384"/>
                </a:cubicBezTo>
                <a:lnTo>
                  <a:pt x="801442" y="407384"/>
                </a:lnTo>
                <a:cubicBezTo>
                  <a:pt x="819096" y="407332"/>
                  <a:pt x="833394" y="393034"/>
                  <a:pt x="833446" y="375380"/>
                </a:cubicBezTo>
                <a:lnTo>
                  <a:pt x="833446" y="327755"/>
                </a:lnTo>
                <a:cubicBezTo>
                  <a:pt x="833552" y="283619"/>
                  <a:pt x="797858" y="247756"/>
                  <a:pt x="753723" y="247650"/>
                </a:cubicBezTo>
                <a:cubicBezTo>
                  <a:pt x="753595" y="247650"/>
                  <a:pt x="753468" y="247650"/>
                  <a:pt x="753341" y="247650"/>
                </a:cubicBezTo>
                <a:close/>
                <a:moveTo>
                  <a:pt x="381008" y="247650"/>
                </a:moveTo>
                <a:lnTo>
                  <a:pt x="174221" y="247650"/>
                </a:lnTo>
                <a:lnTo>
                  <a:pt x="260803" y="160687"/>
                </a:lnTo>
                <a:cubicBezTo>
                  <a:pt x="267793" y="154902"/>
                  <a:pt x="276696" y="151946"/>
                  <a:pt x="285758" y="152400"/>
                </a:cubicBezTo>
                <a:lnTo>
                  <a:pt x="381008" y="152400"/>
                </a:lnTo>
                <a:close/>
                <a:moveTo>
                  <a:pt x="409583" y="247650"/>
                </a:moveTo>
                <a:lnTo>
                  <a:pt x="409583" y="152400"/>
                </a:lnTo>
                <a:lnTo>
                  <a:pt x="518645" y="152400"/>
                </a:lnTo>
                <a:cubicBezTo>
                  <a:pt x="526990" y="151736"/>
                  <a:pt x="535207" y="154765"/>
                  <a:pt x="541124" y="160687"/>
                </a:cubicBezTo>
                <a:lnTo>
                  <a:pt x="627611" y="24765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47148" y="461191"/>
            <a:ext cx="694577" cy="2194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 rot="5400000">
            <a:off x="10388086" y="5054086"/>
            <a:ext cx="392183" cy="32156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4073381" y="3101198"/>
            <a:ext cx="3795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err="1" smtClean="0"/>
              <a:t>Team_GPT</a:t>
            </a:r>
            <a:endParaRPr lang="ko-KR" altLang="en-US" sz="5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8741328" y="4441359"/>
            <a:ext cx="2988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팀 장  </a:t>
            </a:r>
            <a:r>
              <a:rPr lang="en-US" altLang="ko-KR" sz="2400" b="1" dirty="0" smtClean="0"/>
              <a:t>:  </a:t>
            </a:r>
            <a:r>
              <a:rPr lang="ko-KR" altLang="en-US" sz="2400" b="1" dirty="0" smtClean="0"/>
              <a:t>강 이 삭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팀 원  </a:t>
            </a:r>
            <a:r>
              <a:rPr lang="en-US" altLang="ko-KR" sz="2400" b="1" dirty="0" smtClean="0"/>
              <a:t>:  </a:t>
            </a:r>
            <a:r>
              <a:rPr lang="ko-KR" altLang="en-US" sz="2400" b="1" dirty="0" smtClean="0"/>
              <a:t>조 현 욱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           </a:t>
            </a:r>
            <a:r>
              <a:rPr lang="ko-KR" altLang="en-US" sz="2400" b="1" dirty="0" smtClean="0"/>
              <a:t>이 영 호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           이 성 찬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           김 경 민</a:t>
            </a:r>
            <a:endParaRPr lang="ko-KR" altLang="en-US" sz="2400" b="1" dirty="0"/>
          </a:p>
        </p:txBody>
      </p:sp>
      <p:sp>
        <p:nvSpPr>
          <p:cNvPr id="16" name="직사각형 15"/>
          <p:cNvSpPr/>
          <p:nvPr/>
        </p:nvSpPr>
        <p:spPr>
          <a:xfrm>
            <a:off x="10769600" y="194597"/>
            <a:ext cx="1422400" cy="12759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94527" y="6415549"/>
            <a:ext cx="4968046" cy="442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err="1" smtClean="0">
                <a:solidFill>
                  <a:sysClr val="windowText" lastClr="000000"/>
                </a:solidFill>
              </a:rPr>
              <a:t>Github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: </a:t>
            </a:r>
            <a:r>
              <a:rPr lang="en-US" altLang="ko-KR" sz="1600" dirty="0">
                <a:hlinkClick r:id="rId2"/>
              </a:rPr>
              <a:t>GitHub - 82lilsak/</a:t>
            </a:r>
            <a:r>
              <a:rPr lang="en-US" altLang="ko-KR" sz="1600" dirty="0" err="1">
                <a:hlinkClick r:id="rId2"/>
              </a:rPr>
              <a:t>automatic_driving_rc_car</a:t>
            </a:r>
            <a:endParaRPr lang="en-US" altLang="ko-KR" sz="160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172040" y="5380007"/>
            <a:ext cx="581074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6">
                    <a:lumMod val="50000"/>
                  </a:schemeClr>
                </a:solidFill>
              </a:rPr>
              <a:t>회로도 </a:t>
            </a:r>
            <a:r>
              <a:rPr lang="ko-KR" altLang="en-US" sz="3200" dirty="0" smtClean="0">
                <a:solidFill>
                  <a:schemeClr val="accent6">
                    <a:lumMod val="50000"/>
                  </a:schemeClr>
                </a:solidFill>
              </a:rPr>
              <a:t>및 </a:t>
            </a:r>
            <a:r>
              <a:rPr lang="en-US" altLang="ko-KR" sz="3200" dirty="0" smtClean="0">
                <a:solidFill>
                  <a:schemeClr val="accent6">
                    <a:lumMod val="50000"/>
                  </a:schemeClr>
                </a:solidFill>
              </a:rPr>
              <a:t>High Level Design</a:t>
            </a:r>
            <a:endParaRPr lang="ko-KR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64530" y="923653"/>
            <a:ext cx="1625766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 smtClean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lang="ko-KR" altLang="en-US" sz="199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3470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</a:t>
            </a:r>
            <a:r>
              <a:rPr lang="en-US" altLang="ko-KR" sz="3200" b="1" dirty="0"/>
              <a:t>2</a:t>
            </a:r>
            <a:r>
              <a:rPr lang="en-US" altLang="ko-KR" sz="3200" b="1" dirty="0" smtClean="0"/>
              <a:t> &gt;&gt; </a:t>
            </a:r>
            <a:r>
              <a:rPr lang="ko-KR" altLang="en-US" sz="3200" b="1" dirty="0" smtClean="0"/>
              <a:t>회로도</a:t>
            </a:r>
            <a:endParaRPr lang="ko-KR" altLang="en-US" sz="32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658" y="1189193"/>
            <a:ext cx="9480980" cy="55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9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/>
          <p:cNvCxnSpPr/>
          <p:nvPr/>
        </p:nvCxnSpPr>
        <p:spPr>
          <a:xfrm>
            <a:off x="5858730" y="3440457"/>
            <a:ext cx="386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561307" y="3440457"/>
            <a:ext cx="386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198981" y="2999554"/>
            <a:ext cx="1429438" cy="8105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카메라 인식</a:t>
            </a:r>
            <a:endParaRPr lang="ko-KR" altLang="en-US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92767" y="2999554"/>
            <a:ext cx="1422036" cy="8105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END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목적지 도착</a:t>
            </a:r>
            <a:r>
              <a:rPr lang="en-US" altLang="ko-KR" sz="14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67728" y="1450598"/>
            <a:ext cx="1922931" cy="5106801"/>
            <a:chOff x="4914097" y="934076"/>
            <a:chExt cx="1922931" cy="5106801"/>
          </a:xfrm>
        </p:grpSpPr>
        <p:sp>
          <p:nvSpPr>
            <p:cNvPr id="19" name="직사각형 18"/>
            <p:cNvSpPr/>
            <p:nvPr/>
          </p:nvSpPr>
          <p:spPr>
            <a:xfrm>
              <a:off x="4914097" y="934076"/>
              <a:ext cx="1922931" cy="51068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62047" y="1829989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Left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62045" y="3036746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Left - X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062045" y="3896667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Right - 90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062045" y="4757642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Right - circle</a:t>
              </a:r>
              <a:endParaRPr lang="ko-KR" altLang="en-US" sz="16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062045" y="2226878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Left -90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062047" y="3465843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Right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062045" y="4325764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Right - 90 - square</a:t>
              </a:r>
              <a:endParaRPr lang="ko-KR" altLang="en-US" sz="1100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062044" y="5189520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Road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062044" y="5618617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Track-Line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062046" y="2682641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Left– 90-  Triangle</a:t>
              </a:r>
              <a:endParaRPr lang="ko-KR" altLang="en-US" sz="1200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79773" y="1361343"/>
              <a:ext cx="1191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모델 추론</a:t>
              </a:r>
              <a:endPara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18887" y="961435"/>
              <a:ext cx="1191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[ Yolo ]</a:t>
              </a:r>
              <a:endPara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cxnSp>
        <p:nvCxnSpPr>
          <p:cNvPr id="37" name="직선 화살표 연결선 36"/>
          <p:cNvCxnSpPr/>
          <p:nvPr/>
        </p:nvCxnSpPr>
        <p:spPr>
          <a:xfrm>
            <a:off x="7649750" y="3467400"/>
            <a:ext cx="386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9907915" y="3432386"/>
            <a:ext cx="678991" cy="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269659" y="3033110"/>
            <a:ext cx="1422036" cy="8105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통신</a:t>
            </a:r>
            <a:endParaRPr lang="en-US" altLang="ko-KR" dirty="0" smtClean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dirty="0" err="1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추론값</a:t>
            </a:r>
            <a:r>
              <a:rPr lang="ko-KR" altLang="en-US" sz="14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Input)</a:t>
            </a:r>
            <a:endParaRPr lang="ko-KR" altLang="en-US" sz="1400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8107774" y="1677100"/>
            <a:ext cx="1922931" cy="3559909"/>
            <a:chOff x="4914097" y="934076"/>
            <a:chExt cx="1922931" cy="3559909"/>
          </a:xfrm>
        </p:grpSpPr>
        <p:sp>
          <p:nvSpPr>
            <p:cNvPr id="43" name="직사각형 42"/>
            <p:cNvSpPr/>
            <p:nvPr/>
          </p:nvSpPr>
          <p:spPr>
            <a:xfrm>
              <a:off x="4914097" y="934076"/>
              <a:ext cx="1922931" cy="3559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062047" y="1989380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Left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062044" y="3314000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Right - 90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062045" y="2386269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Left -90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062046" y="2883176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Right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25662" y="1436129"/>
              <a:ext cx="17315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600" dirty="0" err="1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추론값</a:t>
              </a:r>
              <a:r>
                <a:rPr lang="ko-KR" altLang="en-US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Output)</a:t>
              </a:r>
              <a:endPara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76433" y="1069352"/>
              <a:ext cx="1191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RC</a:t>
              </a:r>
              <a:r>
                <a:rPr lang="ko-KR" altLang="en-US" sz="16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카 제어</a:t>
              </a:r>
              <a:endPara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062044" y="3776972"/>
              <a:ext cx="1627027" cy="2773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Straight</a:t>
              </a:r>
              <a:endParaRPr lang="ko-KR" altLang="en-US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55832" y="2857617"/>
            <a:ext cx="1588020" cy="1223635"/>
            <a:chOff x="190016" y="2471172"/>
            <a:chExt cx="1588020" cy="1223635"/>
          </a:xfrm>
        </p:grpSpPr>
        <p:sp>
          <p:nvSpPr>
            <p:cNvPr id="6" name="타원 5"/>
            <p:cNvSpPr/>
            <p:nvPr/>
          </p:nvSpPr>
          <p:spPr>
            <a:xfrm>
              <a:off x="1114512" y="3298485"/>
              <a:ext cx="324873" cy="39632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1008197" y="2976437"/>
              <a:ext cx="3860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직사각형 1"/>
            <p:cNvSpPr/>
            <p:nvPr/>
          </p:nvSpPr>
          <p:spPr>
            <a:xfrm>
              <a:off x="610961" y="2471172"/>
              <a:ext cx="777148" cy="4155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10961" y="2878741"/>
              <a:ext cx="777148" cy="4155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3" name="순서도: 지연 2"/>
            <p:cNvSpPr/>
            <p:nvPr/>
          </p:nvSpPr>
          <p:spPr>
            <a:xfrm>
              <a:off x="1300186" y="2878202"/>
              <a:ext cx="477850" cy="424590"/>
            </a:xfrm>
            <a:prstGeom prst="flowChartDelay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50" name="순서도: 지연 49"/>
            <p:cNvSpPr/>
            <p:nvPr/>
          </p:nvSpPr>
          <p:spPr>
            <a:xfrm rot="10800000">
              <a:off x="190016" y="2878202"/>
              <a:ext cx="477850" cy="424590"/>
            </a:xfrm>
            <a:prstGeom prst="flowChartDelay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41215" y="2679534"/>
              <a:ext cx="719078" cy="614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35772" y="2496908"/>
              <a:ext cx="724818" cy="404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Start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78772" y="2967109"/>
              <a:ext cx="1280759" cy="247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자율주행 모드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)</a:t>
              </a:r>
              <a:endParaRPr lang="en-US" altLang="ko-KR" sz="14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561585" y="3298485"/>
              <a:ext cx="324873" cy="39632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cxnSp>
        <p:nvCxnSpPr>
          <p:cNvPr id="52" name="직선 화살표 연결선 51"/>
          <p:cNvCxnSpPr/>
          <p:nvPr/>
        </p:nvCxnSpPr>
        <p:spPr>
          <a:xfrm>
            <a:off x="1743852" y="3440457"/>
            <a:ext cx="386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8" y="390291"/>
            <a:ext cx="776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Part 2 &gt;&gt; HLD - </a:t>
            </a:r>
            <a:r>
              <a:rPr lang="en-US" altLang="ko-KR" sz="3200" b="1" dirty="0" err="1" smtClean="0"/>
              <a:t>UseCase</a:t>
            </a:r>
            <a:endParaRPr lang="ko-KR" altLang="en-US" sz="3200" b="1" dirty="0"/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10186015" y="1115736"/>
            <a:ext cx="0" cy="2315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936892" y="1115736"/>
            <a:ext cx="8299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936892" y="1115736"/>
            <a:ext cx="0" cy="228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33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F7A923-5053-F6C3-8EDC-823392CBB7E3}"/>
              </a:ext>
            </a:extLst>
          </p:cNvPr>
          <p:cNvSpPr/>
          <p:nvPr/>
        </p:nvSpPr>
        <p:spPr>
          <a:xfrm>
            <a:off x="9957732" y="6476301"/>
            <a:ext cx="2234268" cy="3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A9BA20-F94F-CBFE-2CD8-46BAE59B5344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5" y="1183145"/>
            <a:ext cx="10874238" cy="5576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8" y="390291"/>
            <a:ext cx="776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Part 2 &gt;&gt; HLD - </a:t>
            </a:r>
            <a:r>
              <a:rPr lang="en-US" altLang="ko-KR" sz="3200" b="1" dirty="0">
                <a:solidFill>
                  <a:srgbClr val="1F2328"/>
                </a:solidFill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1490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/>
          <p:cNvCxnSpPr/>
          <p:nvPr/>
        </p:nvCxnSpPr>
        <p:spPr>
          <a:xfrm>
            <a:off x="10093988" y="4318445"/>
            <a:ext cx="0" cy="1200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5857311" y="3326400"/>
            <a:ext cx="2700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086513" y="5519057"/>
            <a:ext cx="8007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C2EAEF-FDA3-9F22-0953-BC69A1241507}"/>
              </a:ext>
            </a:extLst>
          </p:cNvPr>
          <p:cNvSpPr/>
          <p:nvPr/>
        </p:nvSpPr>
        <p:spPr>
          <a:xfrm>
            <a:off x="9957732" y="6476301"/>
            <a:ext cx="2234268" cy="3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1041E6E-517B-90EA-6CD5-D6F292B006CD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745FCE-651D-A440-39DD-A7C2F42619D6}"/>
              </a:ext>
            </a:extLst>
          </p:cNvPr>
          <p:cNvSpPr/>
          <p:nvPr/>
        </p:nvSpPr>
        <p:spPr>
          <a:xfrm>
            <a:off x="602549" y="2119022"/>
            <a:ext cx="2967929" cy="20764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39EF146-46F5-7EBD-644C-1EE89E9E99F1}"/>
              </a:ext>
            </a:extLst>
          </p:cNvPr>
          <p:cNvSpPr/>
          <p:nvPr/>
        </p:nvSpPr>
        <p:spPr>
          <a:xfrm>
            <a:off x="4615339" y="1963211"/>
            <a:ext cx="2899554" cy="2680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6CE39E-9A86-CCFB-67D9-ADBD94DCDBAD}"/>
              </a:ext>
            </a:extLst>
          </p:cNvPr>
          <p:cNvSpPr/>
          <p:nvPr/>
        </p:nvSpPr>
        <p:spPr>
          <a:xfrm>
            <a:off x="8610025" y="1918967"/>
            <a:ext cx="2967929" cy="2680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8" y="390291"/>
            <a:ext cx="776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Part 2 &gt;&gt; HLD – </a:t>
            </a:r>
            <a:r>
              <a:rPr lang="en-US" altLang="ko-KR" sz="3200" b="1" dirty="0" smtClean="0">
                <a:solidFill>
                  <a:srgbClr val="1F2328"/>
                </a:solidFill>
              </a:rPr>
              <a:t>Class Diagram</a:t>
            </a:r>
            <a:endParaRPr lang="en-US" altLang="ko-KR" sz="3200" b="1" dirty="0">
              <a:solidFill>
                <a:srgbClr val="1F2328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2549" y="2185040"/>
            <a:ext cx="2967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</a:rPr>
              <a:t>Data Model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15337" y="2029229"/>
            <a:ext cx="2967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</a:rPr>
              <a:t>Distance </a:t>
            </a:r>
            <a:r>
              <a:rPr lang="en-US" altLang="ko-KR" sz="2000" dirty="0" smtClean="0">
                <a:solidFill>
                  <a:schemeClr val="accent6">
                    <a:lumMod val="50000"/>
                  </a:schemeClr>
                </a:solidFill>
              </a:rPr>
              <a:t>Measurement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10024" y="2014352"/>
            <a:ext cx="2967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</a:rPr>
              <a:t>Motor Control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896126" y="3326400"/>
            <a:ext cx="2700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FDA53-CA3C-1155-7880-14B14B2A698A}"/>
              </a:ext>
            </a:extLst>
          </p:cNvPr>
          <p:cNvSpPr/>
          <p:nvPr/>
        </p:nvSpPr>
        <p:spPr>
          <a:xfrm>
            <a:off x="602865" y="2651168"/>
            <a:ext cx="2967929" cy="8785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9FF02B-A8D4-0E4D-DAD9-8CD01B63B7C0}"/>
              </a:ext>
            </a:extLst>
          </p:cNvPr>
          <p:cNvSpPr/>
          <p:nvPr/>
        </p:nvSpPr>
        <p:spPr>
          <a:xfrm>
            <a:off x="4615338" y="2529449"/>
            <a:ext cx="2899555" cy="1011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2086513" y="4195519"/>
            <a:ext cx="0" cy="132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716EB6-2ADF-777E-469C-E89E604E533E}"/>
              </a:ext>
            </a:extLst>
          </p:cNvPr>
          <p:cNvSpPr/>
          <p:nvPr/>
        </p:nvSpPr>
        <p:spPr>
          <a:xfrm>
            <a:off x="8610025" y="2485204"/>
            <a:ext cx="2967929" cy="10116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85179" y="3569664"/>
            <a:ext cx="298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en-US" altLang="ko-KR" dirty="0" err="1" smtClean="0">
                <a:solidFill>
                  <a:schemeClr val="accent6">
                    <a:lumMod val="50000"/>
                  </a:schemeClr>
                </a:solidFill>
              </a:rPr>
              <a:t>Find_Track_line_distance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610657" y="3545512"/>
            <a:ext cx="29679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</a:rPr>
              <a:t>+  </a:t>
            </a:r>
            <a:r>
              <a:rPr lang="en-US" altLang="ko-KR" sz="1600" dirty="0" err="1" smtClean="0">
                <a:solidFill>
                  <a:schemeClr val="accent6">
                    <a:lumMod val="50000"/>
                  </a:schemeClr>
                </a:solidFill>
              </a:rPr>
              <a:t>Dist_avg</a:t>
            </a:r>
            <a:endParaRPr lang="en-US" altLang="ko-KR" sz="1600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</a:rPr>
              <a:t>+  Forward</a:t>
            </a: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</a:rPr>
              <a:t>+  </a:t>
            </a:r>
            <a:r>
              <a:rPr lang="en-US" altLang="ko-KR" sz="1600" dirty="0" err="1" smtClean="0">
                <a:solidFill>
                  <a:schemeClr val="accent6">
                    <a:lumMod val="50000"/>
                  </a:schemeClr>
                </a:solidFill>
              </a:rPr>
              <a:t>Turn_Left</a:t>
            </a:r>
            <a:endParaRPr lang="en-US" altLang="ko-KR" sz="1600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</a:rPr>
              <a:t>+  </a:t>
            </a:r>
            <a:r>
              <a:rPr lang="en-US" altLang="ko-KR" sz="1600" dirty="0" err="1" smtClean="0">
                <a:solidFill>
                  <a:schemeClr val="accent6">
                    <a:lumMod val="50000"/>
                  </a:schemeClr>
                </a:solidFill>
              </a:rPr>
              <a:t>Turn_Right</a:t>
            </a:r>
            <a:endParaRPr lang="ko-KR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2233" y="2673804"/>
            <a:ext cx="2747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Result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solidFill>
                  <a:schemeClr val="accent6">
                    <a:lumMod val="50000"/>
                  </a:schemeClr>
                </a:solidFill>
              </a:rPr>
              <a:t>Test_image_list</a:t>
            </a:r>
            <a:endParaRPr lang="en-US" altLang="ko-KR" sz="1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</a:rPr>
              <a:t>+  Model</a:t>
            </a:r>
            <a:endParaRPr lang="en-US" altLang="ko-KR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82048" y="2522532"/>
            <a:ext cx="2747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</a:rPr>
              <a:t>+  Model</a:t>
            </a: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</a:rPr>
              <a:t>+  Segmentation</a:t>
            </a:r>
          </a:p>
          <a:p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</a:rPr>
              <a:t>+  Distance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74310" y="2539147"/>
            <a:ext cx="2747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Motor speed</a:t>
            </a:r>
          </a:p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+  Distance</a:t>
            </a:r>
          </a:p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+  Direction</a:t>
            </a:r>
          </a:p>
        </p:txBody>
      </p:sp>
    </p:spTree>
    <p:extLst>
      <p:ext uri="{BB962C8B-B14F-4D97-AF65-F5344CB8AC3E}">
        <p14:creationId xmlns:p14="http://schemas.microsoft.com/office/powerpoint/2010/main" val="18967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</a:rPr>
              <a:t>준비물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64530" y="923653"/>
            <a:ext cx="1625766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lang="ko-KR" altLang="en-US" sz="199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3470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3 &gt;&gt; </a:t>
            </a:r>
            <a:r>
              <a:rPr lang="ko-KR" altLang="en-US" sz="3200" b="1" dirty="0" smtClean="0"/>
              <a:t>준비물</a:t>
            </a:r>
            <a:endParaRPr lang="ko-KR" altLang="en-US" sz="32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478" y="1344873"/>
            <a:ext cx="8225146" cy="520345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82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2"/>
                </a:solidFill>
              </a:rPr>
              <a:t>개발환경 및 </a:t>
            </a:r>
            <a:r>
              <a:rPr lang="ko-KR" altLang="en-US" sz="3200" b="1" dirty="0" err="1" smtClean="0">
                <a:solidFill>
                  <a:schemeClr val="accent2"/>
                </a:solidFill>
              </a:rPr>
              <a:t>코드분석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64531" y="923653"/>
            <a:ext cx="1625766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lang="ko-KR" altLang="en-US" sz="199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388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</a:t>
            </a:r>
            <a:r>
              <a:rPr lang="en-US" altLang="ko-KR" sz="3200" b="1" dirty="0"/>
              <a:t>4</a:t>
            </a:r>
            <a:r>
              <a:rPr lang="en-US" altLang="ko-KR" sz="3200" b="1" dirty="0" smtClean="0"/>
              <a:t> &gt;&gt; </a:t>
            </a:r>
            <a:r>
              <a:rPr lang="ko-KR" altLang="en-US" sz="3200" b="1" dirty="0" smtClean="0"/>
              <a:t>개발환경</a:t>
            </a:r>
            <a:endParaRPr lang="ko-KR" altLang="en-US" sz="32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60" y="1761859"/>
            <a:ext cx="3874656" cy="33653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645" y="1761859"/>
            <a:ext cx="3874656" cy="33709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73016" y="2057400"/>
            <a:ext cx="667125" cy="1110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9792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</a:t>
            </a:r>
            <a:r>
              <a:rPr lang="en-US" altLang="ko-KR" sz="3200" b="1" dirty="0"/>
              <a:t>4</a:t>
            </a:r>
            <a:r>
              <a:rPr lang="en-US" altLang="ko-KR" sz="3200" b="1" dirty="0" smtClean="0"/>
              <a:t> </a:t>
            </a:r>
            <a:r>
              <a:rPr lang="en-US" altLang="ko-KR" sz="3200" b="1" dirty="0" smtClean="0"/>
              <a:t>&gt;&gt; Custom Train Yolov8 </a:t>
            </a:r>
            <a:r>
              <a:rPr lang="en-US" altLang="ko-KR" sz="3200" b="1" dirty="0" err="1" smtClean="0"/>
              <a:t>Seg</a:t>
            </a:r>
            <a:r>
              <a:rPr lang="en-US" altLang="ko-KR" sz="3200" b="1" dirty="0" smtClean="0"/>
              <a:t> Model Guide</a:t>
            </a:r>
            <a:endParaRPr lang="ko-KR" altLang="en-US" sz="32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70719" y="1089270"/>
            <a:ext cx="4183942" cy="43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1. Labeling and make custom dataset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60" y="6400793"/>
            <a:ext cx="8787881" cy="442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</a:rPr>
              <a:t>참고 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: </a:t>
            </a:r>
            <a:r>
              <a:rPr lang="en-US" altLang="ko-KR" sz="1600" dirty="0" err="1">
                <a:hlinkClick r:id="rId2"/>
              </a:rPr>
              <a:t>automatic_driving_rc_car</a:t>
            </a:r>
            <a:r>
              <a:rPr lang="en-US" altLang="ko-KR" sz="1600" dirty="0">
                <a:hlinkClick r:id="rId2"/>
              </a:rPr>
              <a:t>/train at main · 82lilsak/</a:t>
            </a:r>
            <a:r>
              <a:rPr lang="en-US" altLang="ko-KR" sz="1600" dirty="0" err="1">
                <a:hlinkClick r:id="rId2"/>
              </a:rPr>
              <a:t>automatic_driving_rc_car</a:t>
            </a:r>
            <a:r>
              <a:rPr lang="en-US" altLang="ko-KR" sz="1600" dirty="0">
                <a:hlinkClick r:id="rId2"/>
              </a:rPr>
              <a:t> · GitHub</a:t>
            </a:r>
            <a:endParaRPr lang="en-US" altLang="ko-KR" sz="16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932" y="1549644"/>
            <a:ext cx="9450186" cy="16802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u="sng" dirty="0">
                <a:solidFill>
                  <a:schemeClr val="tx1"/>
                </a:solidFill>
                <a:hlinkClick r:id="rId3"/>
              </a:rPr>
              <a:t>https://roboflow.com</a:t>
            </a:r>
            <a:r>
              <a:rPr lang="en-US" altLang="ko-KR" u="sng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altLang="ko-KR" u="sng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tx1"/>
                </a:solidFill>
              </a:rPr>
              <a:t>Roboflow</a:t>
            </a:r>
            <a:r>
              <a:rPr lang="ko-KR" altLang="en-US" dirty="0" smtClean="0">
                <a:solidFill>
                  <a:schemeClr val="tx1"/>
                </a:solidFill>
              </a:rPr>
              <a:t>에서 </a:t>
            </a:r>
            <a:r>
              <a:rPr lang="en-US" altLang="ko-KR" dirty="0" smtClean="0">
                <a:solidFill>
                  <a:schemeClr val="tx1"/>
                </a:solidFill>
              </a:rPr>
              <a:t>segmentation </a:t>
            </a:r>
            <a:r>
              <a:rPr lang="ko-KR" altLang="en-US" dirty="0" smtClean="0">
                <a:solidFill>
                  <a:schemeClr val="tx1"/>
                </a:solidFill>
              </a:rPr>
              <a:t>프로젝트를 생성하여 </a:t>
            </a:r>
            <a:r>
              <a:rPr lang="ko-KR" altLang="en-US" dirty="0" err="1" smtClean="0">
                <a:solidFill>
                  <a:schemeClr val="tx1"/>
                </a:solidFill>
              </a:rPr>
              <a:t>라벨링을</a:t>
            </a:r>
            <a:r>
              <a:rPr lang="ko-KR" altLang="en-US" dirty="0" smtClean="0">
                <a:solidFill>
                  <a:schemeClr val="tx1"/>
                </a:solidFill>
              </a:rPr>
              <a:t> 하고 </a:t>
            </a:r>
            <a:r>
              <a:rPr lang="ko-KR" altLang="en-US" dirty="0" err="1" smtClean="0">
                <a:solidFill>
                  <a:schemeClr val="tx1"/>
                </a:solidFill>
              </a:rPr>
              <a:t>데이터셋을</a:t>
            </a:r>
            <a:r>
              <a:rPr lang="ko-KR" altLang="en-US" dirty="0" smtClean="0">
                <a:solidFill>
                  <a:schemeClr val="tx1"/>
                </a:solidFill>
              </a:rPr>
              <a:t> 구축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</a:rPr>
              <a:t>Annotate</a:t>
            </a:r>
            <a:r>
              <a:rPr lang="ko-KR" altLang="en-US" dirty="0" smtClean="0">
                <a:solidFill>
                  <a:schemeClr val="tx1"/>
                </a:solidFill>
              </a:rPr>
              <a:t>를 수행 한 후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</a:rPr>
              <a:t>Generate </a:t>
            </a:r>
            <a:r>
              <a:rPr lang="ko-KR" altLang="en-US" dirty="0" smtClean="0">
                <a:solidFill>
                  <a:schemeClr val="tx1"/>
                </a:solidFill>
              </a:rPr>
              <a:t>탭에서 </a:t>
            </a:r>
            <a:r>
              <a:rPr lang="ko-KR" altLang="en-US" dirty="0" err="1" smtClean="0">
                <a:solidFill>
                  <a:schemeClr val="tx1"/>
                </a:solidFill>
              </a:rPr>
              <a:t>데이터셋</a:t>
            </a:r>
            <a:r>
              <a:rPr lang="ko-KR" altLang="en-US" dirty="0" smtClean="0">
                <a:solidFill>
                  <a:schemeClr val="tx1"/>
                </a:solidFill>
              </a:rPr>
              <a:t> 버전을 만들고 </a:t>
            </a:r>
            <a:r>
              <a:rPr lang="en-US" altLang="ko-KR" dirty="0" smtClean="0">
                <a:solidFill>
                  <a:schemeClr val="tx1"/>
                </a:solidFill>
              </a:rPr>
              <a:t>Preprocessing, Augmentation</a:t>
            </a:r>
            <a:r>
              <a:rPr lang="ko-KR" altLang="en-US" dirty="0" smtClean="0">
                <a:solidFill>
                  <a:schemeClr val="tx1"/>
                </a:solidFill>
              </a:rPr>
              <a:t>을 진행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32" y="3397445"/>
            <a:ext cx="5357124" cy="17605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61" y="3397445"/>
            <a:ext cx="5508612" cy="27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&gt;&gt;</a:t>
            </a:r>
            <a:endParaRPr lang="ko-KR" altLang="en-US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Table of contents</a:t>
            </a:r>
            <a:endParaRPr lang="ko-KR" altLang="en-US" sz="32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564571" y="1970436"/>
            <a:ext cx="6470582" cy="376563"/>
            <a:chOff x="3598126" y="2425586"/>
            <a:chExt cx="6518997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1676F5-3CC8-E89D-FFD9-6521A3CCD591}"/>
                </a:ext>
              </a:extLst>
            </p:cNvPr>
            <p:cNvSpPr txBox="1"/>
            <p:nvPr/>
          </p:nvSpPr>
          <p:spPr>
            <a:xfrm>
              <a:off x="3598126" y="2425586"/>
              <a:ext cx="1059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2</a:t>
              </a:r>
              <a:endParaRPr lang="ko-KR" altLang="en-US" sz="28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C3592B-203B-2957-512B-BD0274291E8A}"/>
                </a:ext>
              </a:extLst>
            </p:cNvPr>
            <p:cNvSpPr txBox="1"/>
            <p:nvPr/>
          </p:nvSpPr>
          <p:spPr>
            <a:xfrm>
              <a:off x="5066371" y="2517919"/>
              <a:ext cx="505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회로도 및 </a:t>
              </a:r>
              <a:r>
                <a:rPr lang="en-US" altLang="ko-KR" b="1" dirty="0" smtClean="0"/>
                <a:t>High Level Design</a:t>
              </a:r>
              <a:endParaRPr lang="ko-KR" altLang="en-US" b="1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64571" y="2642302"/>
            <a:ext cx="5550066" cy="376563"/>
            <a:chOff x="3598126" y="3437668"/>
            <a:chExt cx="5591593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803813-2F39-F774-B6BF-6775C77AF2E3}"/>
                </a:ext>
              </a:extLst>
            </p:cNvPr>
            <p:cNvSpPr txBox="1"/>
            <p:nvPr/>
          </p:nvSpPr>
          <p:spPr>
            <a:xfrm>
              <a:off x="3598126" y="3437668"/>
              <a:ext cx="1059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3</a:t>
              </a:r>
              <a:endParaRPr lang="ko-KR" altLang="en-US" sz="2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EE2C22-3613-A6B6-A88F-456DEA907446}"/>
                </a:ext>
              </a:extLst>
            </p:cNvPr>
            <p:cNvSpPr txBox="1"/>
            <p:nvPr/>
          </p:nvSpPr>
          <p:spPr>
            <a:xfrm>
              <a:off x="5066370" y="3530001"/>
              <a:ext cx="41233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준비물</a:t>
              </a:r>
              <a:endParaRPr lang="ko-KR" altLang="en-US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564570" y="3314168"/>
            <a:ext cx="4958645" cy="376563"/>
            <a:chOff x="3598126" y="4449750"/>
            <a:chExt cx="4995747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AE19A-94CD-005E-B8CF-7236DE00C2D5}"/>
                </a:ext>
              </a:extLst>
            </p:cNvPr>
            <p:cNvSpPr txBox="1"/>
            <p:nvPr/>
          </p:nvSpPr>
          <p:spPr>
            <a:xfrm>
              <a:off x="3598126" y="4449750"/>
              <a:ext cx="1059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4</a:t>
              </a:r>
              <a:endParaRPr lang="ko-KR" altLang="en-US" sz="2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8D5D80-326C-E5ED-0E91-990D8748579D}"/>
                </a:ext>
              </a:extLst>
            </p:cNvPr>
            <p:cNvSpPr txBox="1"/>
            <p:nvPr/>
          </p:nvSpPr>
          <p:spPr>
            <a:xfrm>
              <a:off x="5066371" y="4542083"/>
              <a:ext cx="352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코드 분석</a:t>
              </a:r>
              <a:endParaRPr lang="ko-KR" altLang="en-US" b="1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564570" y="1276419"/>
            <a:ext cx="4958645" cy="398714"/>
            <a:chOff x="3598126" y="1413504"/>
            <a:chExt cx="4995747" cy="5539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D2F9E0-0DA1-C41D-002E-838EB6896537}"/>
                </a:ext>
              </a:extLst>
            </p:cNvPr>
            <p:cNvSpPr txBox="1"/>
            <p:nvPr/>
          </p:nvSpPr>
          <p:spPr>
            <a:xfrm>
              <a:off x="3598126" y="1413504"/>
              <a:ext cx="1059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</a:t>
              </a:r>
              <a:endParaRPr lang="ko-KR" altLang="en-US" sz="2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C3592B-203B-2957-512B-BD0274291E8A}"/>
                </a:ext>
              </a:extLst>
            </p:cNvPr>
            <p:cNvSpPr txBox="1"/>
            <p:nvPr/>
          </p:nvSpPr>
          <p:spPr>
            <a:xfrm>
              <a:off x="5066371" y="1598170"/>
              <a:ext cx="352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목표 및 </a:t>
              </a:r>
              <a:r>
                <a:rPr lang="en-US" altLang="ko-KR" b="1" dirty="0" smtClean="0"/>
                <a:t>R &amp; R</a:t>
              </a:r>
              <a:r>
                <a:rPr lang="ko-KR" altLang="en-US" b="1" dirty="0" smtClean="0"/>
                <a:t> </a:t>
              </a:r>
              <a:endParaRPr lang="ko-KR" altLang="en-US" b="1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564570" y="3986034"/>
            <a:ext cx="4958645" cy="376563"/>
            <a:chOff x="3598126" y="5369499"/>
            <a:chExt cx="4995747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CAE19A-94CD-005E-B8CF-7236DE00C2D5}"/>
                </a:ext>
              </a:extLst>
            </p:cNvPr>
            <p:cNvSpPr txBox="1"/>
            <p:nvPr/>
          </p:nvSpPr>
          <p:spPr>
            <a:xfrm>
              <a:off x="3598126" y="5369499"/>
              <a:ext cx="1059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5</a:t>
              </a:r>
              <a:endParaRPr lang="ko-KR" altLang="en-US" sz="28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8D5D80-326C-E5ED-0E91-990D8748579D}"/>
                </a:ext>
              </a:extLst>
            </p:cNvPr>
            <p:cNvSpPr txBox="1"/>
            <p:nvPr/>
          </p:nvSpPr>
          <p:spPr>
            <a:xfrm>
              <a:off x="5066371" y="5461832"/>
              <a:ext cx="352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문제점 및 해결방안</a:t>
              </a:r>
              <a:endParaRPr lang="ko-KR" altLang="en-US" b="1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564570" y="4657900"/>
            <a:ext cx="4958645" cy="376563"/>
            <a:chOff x="3598126" y="5415219"/>
            <a:chExt cx="4995747" cy="5232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CAE19A-94CD-005E-B8CF-7236DE00C2D5}"/>
                </a:ext>
              </a:extLst>
            </p:cNvPr>
            <p:cNvSpPr txBox="1"/>
            <p:nvPr/>
          </p:nvSpPr>
          <p:spPr>
            <a:xfrm>
              <a:off x="3598126" y="5415219"/>
              <a:ext cx="1059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6</a:t>
              </a:r>
              <a:endParaRPr lang="ko-KR" altLang="en-US" sz="2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8D5D80-326C-E5ED-0E91-990D8748579D}"/>
                </a:ext>
              </a:extLst>
            </p:cNvPr>
            <p:cNvSpPr txBox="1"/>
            <p:nvPr/>
          </p:nvSpPr>
          <p:spPr>
            <a:xfrm>
              <a:off x="5066371" y="5461832"/>
              <a:ext cx="352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RC CAR </a:t>
              </a:r>
              <a:r>
                <a:rPr lang="ko-KR" altLang="en-US" b="1" dirty="0" smtClean="0"/>
                <a:t>시</a:t>
              </a:r>
              <a:r>
                <a:rPr lang="ko-KR" altLang="en-US" b="1" dirty="0"/>
                <a:t>연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572959" y="5329760"/>
            <a:ext cx="4958645" cy="402880"/>
            <a:chOff x="3598126" y="5415219"/>
            <a:chExt cx="4995747" cy="55978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CAE19A-94CD-005E-B8CF-7236DE00C2D5}"/>
                </a:ext>
              </a:extLst>
            </p:cNvPr>
            <p:cNvSpPr txBox="1"/>
            <p:nvPr/>
          </p:nvSpPr>
          <p:spPr>
            <a:xfrm>
              <a:off x="3598126" y="5415219"/>
              <a:ext cx="10593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7</a:t>
              </a:r>
              <a:endParaRPr lang="ko-KR" altLang="en-US" sz="2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8D5D80-326C-E5ED-0E91-990D8748579D}"/>
                </a:ext>
              </a:extLst>
            </p:cNvPr>
            <p:cNvSpPr txBox="1"/>
            <p:nvPr/>
          </p:nvSpPr>
          <p:spPr>
            <a:xfrm>
              <a:off x="5066371" y="5461833"/>
              <a:ext cx="3527502" cy="513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개선 방향</a:t>
              </a:r>
              <a:endParaRPr lang="ko-KR" altLang="en-US" b="1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572959" y="5993443"/>
            <a:ext cx="4958645" cy="523220"/>
            <a:chOff x="3598126" y="5415219"/>
            <a:chExt cx="4995747" cy="7269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CAE19A-94CD-005E-B8CF-7236DE00C2D5}"/>
                </a:ext>
              </a:extLst>
            </p:cNvPr>
            <p:cNvSpPr txBox="1"/>
            <p:nvPr/>
          </p:nvSpPr>
          <p:spPr>
            <a:xfrm>
              <a:off x="3598126" y="5415219"/>
              <a:ext cx="1059366" cy="726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/>
                <a:t>8</a:t>
              </a:r>
              <a:endParaRPr lang="ko-KR" altLang="en-US" sz="28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8D5D80-326C-E5ED-0E91-990D8748579D}"/>
                </a:ext>
              </a:extLst>
            </p:cNvPr>
            <p:cNvSpPr txBox="1"/>
            <p:nvPr/>
          </p:nvSpPr>
          <p:spPr>
            <a:xfrm>
              <a:off x="5066371" y="5461832"/>
              <a:ext cx="352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참고문헌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996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9792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</a:t>
            </a:r>
            <a:r>
              <a:rPr lang="en-US" altLang="ko-KR" sz="3200" b="1" dirty="0"/>
              <a:t>4</a:t>
            </a:r>
            <a:r>
              <a:rPr lang="en-US" altLang="ko-KR" sz="3200" b="1" dirty="0" smtClean="0"/>
              <a:t> </a:t>
            </a:r>
            <a:r>
              <a:rPr lang="en-US" altLang="ko-KR" sz="3200" b="1" dirty="0" smtClean="0"/>
              <a:t>&gt;&gt; Custom Train Yolov8 </a:t>
            </a:r>
            <a:r>
              <a:rPr lang="en-US" altLang="ko-KR" sz="3200" b="1" dirty="0" err="1" smtClean="0"/>
              <a:t>Seg</a:t>
            </a:r>
            <a:r>
              <a:rPr lang="en-US" altLang="ko-KR" sz="3200" b="1" dirty="0" smtClean="0"/>
              <a:t> Model Guide</a:t>
            </a:r>
            <a:endParaRPr lang="ko-KR" altLang="en-US" sz="32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70718" y="1089270"/>
            <a:ext cx="4463513" cy="43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2. Download Custom Dataset And Unzip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60" y="6400793"/>
            <a:ext cx="8787881" cy="442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</a:rPr>
              <a:t>참고 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: </a:t>
            </a:r>
            <a:r>
              <a:rPr lang="en-US" altLang="ko-KR" sz="1600" dirty="0" err="1">
                <a:hlinkClick r:id="rId2"/>
              </a:rPr>
              <a:t>automatic_driving_rc_car</a:t>
            </a:r>
            <a:r>
              <a:rPr lang="en-US" altLang="ko-KR" sz="1600" dirty="0">
                <a:hlinkClick r:id="rId2"/>
              </a:rPr>
              <a:t>/train at main · 82lilsak/</a:t>
            </a:r>
            <a:r>
              <a:rPr lang="en-US" altLang="ko-KR" sz="1600" dirty="0" err="1">
                <a:hlinkClick r:id="rId2"/>
              </a:rPr>
              <a:t>automatic_driving_rc_car</a:t>
            </a:r>
            <a:r>
              <a:rPr lang="en-US" altLang="ko-KR" sz="1600" dirty="0">
                <a:hlinkClick r:id="rId2"/>
              </a:rPr>
              <a:t> · GitHub</a:t>
            </a:r>
            <a:endParaRPr lang="en-US" altLang="ko-KR" sz="16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183" y="1549645"/>
            <a:ext cx="11262515" cy="1303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tx1"/>
                </a:solidFill>
              </a:rPr>
              <a:t>Customtrain</a:t>
            </a:r>
            <a:r>
              <a:rPr lang="en-US" altLang="ko-KR" dirty="0" smtClean="0">
                <a:solidFill>
                  <a:schemeClr val="tx1"/>
                </a:solidFill>
              </a:rPr>
              <a:t> and Upload</a:t>
            </a:r>
            <a:r>
              <a:rPr lang="ko-KR" altLang="en-US" dirty="0" smtClean="0">
                <a:solidFill>
                  <a:schemeClr val="tx1"/>
                </a:solidFill>
              </a:rPr>
              <a:t>를 눌러 </a:t>
            </a:r>
            <a:r>
              <a:rPr lang="ko-KR" altLang="en-US" dirty="0" err="1" smtClean="0">
                <a:solidFill>
                  <a:schemeClr val="tx1"/>
                </a:solidFill>
              </a:rPr>
              <a:t>데이터셋과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라벨링</a:t>
            </a:r>
            <a:r>
              <a:rPr lang="ko-KR" altLang="en-US" dirty="0" smtClean="0">
                <a:solidFill>
                  <a:schemeClr val="tx1"/>
                </a:solidFill>
              </a:rPr>
              <a:t> 데이터를 다운로드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tx1"/>
                </a:solidFill>
              </a:rPr>
              <a:t>Yolov8</a:t>
            </a:r>
            <a:r>
              <a:rPr lang="ko-KR" altLang="en-US" dirty="0" smtClean="0">
                <a:solidFill>
                  <a:schemeClr val="tx1"/>
                </a:solidFill>
              </a:rPr>
              <a:t>을 선택한 이후에 </a:t>
            </a:r>
            <a:r>
              <a:rPr lang="en-US" altLang="ko-KR" dirty="0" smtClean="0">
                <a:solidFill>
                  <a:schemeClr val="tx1"/>
                </a:solidFill>
              </a:rPr>
              <a:t>Get </a:t>
            </a:r>
            <a:r>
              <a:rPr lang="en-US" altLang="ko-KR" dirty="0" err="1" smtClean="0">
                <a:solidFill>
                  <a:schemeClr val="tx1"/>
                </a:solidFill>
              </a:rPr>
              <a:t>Snipet</a:t>
            </a:r>
            <a:r>
              <a:rPr lang="ko-KR" altLang="en-US" dirty="0" smtClean="0">
                <a:solidFill>
                  <a:schemeClr val="tx1"/>
                </a:solidFill>
              </a:rPr>
              <a:t>을 눌러서 </a:t>
            </a:r>
            <a:r>
              <a:rPr lang="en-US" altLang="ko-KR" dirty="0" err="1" smtClean="0">
                <a:solidFill>
                  <a:schemeClr val="tx1"/>
                </a:solidFill>
              </a:rPr>
              <a:t>Jupyter</a:t>
            </a:r>
            <a:r>
              <a:rPr lang="en-US" altLang="ko-KR" dirty="0" smtClean="0">
                <a:solidFill>
                  <a:schemeClr val="tx1"/>
                </a:solidFill>
              </a:rPr>
              <a:t> Notebook, </a:t>
            </a:r>
            <a:r>
              <a:rPr lang="en-US" altLang="ko-KR" dirty="0" err="1" smtClean="0">
                <a:solidFill>
                  <a:schemeClr val="tx1"/>
                </a:solidFill>
              </a:rPr>
              <a:t>Cli</a:t>
            </a:r>
            <a:r>
              <a:rPr lang="en-US" altLang="ko-KR" dirty="0" smtClean="0">
                <a:solidFill>
                  <a:schemeClr val="tx1"/>
                </a:solidFill>
              </a:rPr>
              <a:t>, Direct link </a:t>
            </a:r>
            <a:r>
              <a:rPr lang="ko-KR" altLang="en-US" dirty="0" smtClean="0">
                <a:solidFill>
                  <a:schemeClr val="tx1"/>
                </a:solidFill>
              </a:rPr>
              <a:t>중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가지의 방법을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</a:rPr>
              <a:t>이후 </a:t>
            </a:r>
            <a:r>
              <a:rPr lang="en-US" altLang="ko-KR" dirty="0" smtClean="0">
                <a:solidFill>
                  <a:schemeClr val="tx1"/>
                </a:solidFill>
              </a:rPr>
              <a:t>Unzip</a:t>
            </a:r>
            <a:r>
              <a:rPr lang="ko-KR" altLang="en-US" dirty="0" smtClean="0">
                <a:solidFill>
                  <a:schemeClr val="tx1"/>
                </a:solidFill>
              </a:rPr>
              <a:t>을 하여 </a:t>
            </a:r>
            <a:r>
              <a:rPr lang="en-US" altLang="ko-KR" dirty="0" smtClean="0">
                <a:solidFill>
                  <a:schemeClr val="tx1"/>
                </a:solidFill>
              </a:rPr>
              <a:t>Test, Valid, Train</a:t>
            </a:r>
            <a:r>
              <a:rPr lang="ko-KR" altLang="en-US" dirty="0" smtClean="0">
                <a:solidFill>
                  <a:schemeClr val="tx1"/>
                </a:solidFill>
              </a:rPr>
              <a:t>폴더와 </a:t>
            </a:r>
            <a:r>
              <a:rPr lang="en-US" altLang="ko-KR" dirty="0" err="1" smtClean="0">
                <a:solidFill>
                  <a:schemeClr val="tx1"/>
                </a:solidFill>
              </a:rPr>
              <a:t>Data.yaml</a:t>
            </a:r>
            <a:r>
              <a:rPr lang="ko-KR" altLang="en-US" dirty="0" smtClean="0">
                <a:solidFill>
                  <a:schemeClr val="tx1"/>
                </a:solidFill>
              </a:rPr>
              <a:t>파일을 </a:t>
            </a:r>
            <a:r>
              <a:rPr lang="en-US" altLang="ko-KR" dirty="0" smtClean="0">
                <a:solidFill>
                  <a:schemeClr val="tx1"/>
                </a:solidFill>
              </a:rPr>
              <a:t>Repo/Train/Data </a:t>
            </a:r>
            <a:r>
              <a:rPr lang="ko-KR" altLang="en-US" dirty="0" smtClean="0">
                <a:solidFill>
                  <a:schemeClr val="tx1"/>
                </a:solidFill>
              </a:rPr>
              <a:t>폴더에 옮김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6" y="3340343"/>
            <a:ext cx="4650804" cy="24262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84" y="3340343"/>
            <a:ext cx="4256663" cy="2408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275" y="3340343"/>
            <a:ext cx="2143424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9792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</a:t>
            </a:r>
            <a:r>
              <a:rPr lang="en-US" altLang="ko-KR" sz="3200" b="1" dirty="0"/>
              <a:t>4</a:t>
            </a:r>
            <a:r>
              <a:rPr lang="en-US" altLang="ko-KR" sz="3200" b="1" dirty="0" smtClean="0"/>
              <a:t> </a:t>
            </a:r>
            <a:r>
              <a:rPr lang="en-US" altLang="ko-KR" sz="3200" b="1" dirty="0" smtClean="0"/>
              <a:t>&gt;&gt; Custom Train Yolov8 </a:t>
            </a:r>
            <a:r>
              <a:rPr lang="en-US" altLang="ko-KR" sz="3200" b="1" dirty="0" err="1" smtClean="0"/>
              <a:t>Seg</a:t>
            </a:r>
            <a:r>
              <a:rPr lang="en-US" altLang="ko-KR" sz="3200" b="1" dirty="0" smtClean="0"/>
              <a:t> Model Guide</a:t>
            </a:r>
            <a:endParaRPr lang="ko-KR" altLang="en-US" sz="32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70718" y="1089270"/>
            <a:ext cx="4669992" cy="43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3. Change path 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data.yaml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and 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name.yaml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60" y="6400793"/>
            <a:ext cx="8787881" cy="442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</a:rPr>
              <a:t>참고 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: </a:t>
            </a:r>
            <a:r>
              <a:rPr lang="en-US" altLang="ko-KR" sz="1600" dirty="0" err="1">
                <a:hlinkClick r:id="rId2"/>
              </a:rPr>
              <a:t>automatic_driving_rc_car</a:t>
            </a:r>
            <a:r>
              <a:rPr lang="en-US" altLang="ko-KR" sz="1600" dirty="0">
                <a:hlinkClick r:id="rId2"/>
              </a:rPr>
              <a:t>/train at main · 82lilsak/</a:t>
            </a:r>
            <a:r>
              <a:rPr lang="en-US" altLang="ko-KR" sz="1600" dirty="0" err="1">
                <a:hlinkClick r:id="rId2"/>
              </a:rPr>
              <a:t>automatic_driving_rc_car</a:t>
            </a:r>
            <a:r>
              <a:rPr lang="en-US" altLang="ko-KR" sz="1600" dirty="0">
                <a:hlinkClick r:id="rId2"/>
              </a:rPr>
              <a:t> · GitHub</a:t>
            </a:r>
            <a:endParaRPr lang="en-US" altLang="ko-KR" sz="16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184" y="1490654"/>
            <a:ext cx="10820068" cy="53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Use this link for next step </a:t>
            </a:r>
            <a:r>
              <a:rPr lang="en-US" altLang="ko-KR" u="sng" dirty="0">
                <a:solidFill>
                  <a:schemeClr val="tx1"/>
                </a:solidFill>
                <a:hlinkClick r:id="rId3"/>
              </a:rPr>
              <a:t>https://docs.ultralytics.com/ko/modes/train/</a:t>
            </a:r>
            <a:endParaRPr lang="en-US" altLang="ko-KR" u="sng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0718" y="2044349"/>
            <a:ext cx="1897295" cy="43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4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Run train.py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1873" y="2927427"/>
            <a:ext cx="3873579" cy="43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5.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선택한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model, 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yaml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파일을 확인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1873" y="4213083"/>
            <a:ext cx="1513837" cy="43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6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훈련 완료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43" y="4755187"/>
            <a:ext cx="1943371" cy="153373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5184" y="2375228"/>
            <a:ext cx="10820068" cy="53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model.train</a:t>
            </a:r>
            <a:r>
              <a:rPr lang="en-US" altLang="ko-KR" dirty="0">
                <a:solidFill>
                  <a:schemeClr val="tx1"/>
                </a:solidFill>
              </a:rPr>
              <a:t>(data='/</a:t>
            </a:r>
            <a:r>
              <a:rPr lang="en-US" altLang="ko-KR" dirty="0" err="1">
                <a:solidFill>
                  <a:schemeClr val="tx1"/>
                </a:solidFill>
              </a:rPr>
              <a:t>yourpath</a:t>
            </a:r>
            <a:r>
              <a:rPr lang="en-US" altLang="ko-KR" dirty="0">
                <a:solidFill>
                  <a:schemeClr val="tx1"/>
                </a:solidFill>
              </a:rPr>
              <a:t>/data/</a:t>
            </a:r>
            <a:r>
              <a:rPr lang="en-US" altLang="ko-KR" dirty="0" err="1">
                <a:solidFill>
                  <a:schemeClr val="tx1"/>
                </a:solidFill>
              </a:rPr>
              <a:t>name.yaml</a:t>
            </a:r>
            <a:r>
              <a:rPr lang="en-US" altLang="ko-KR" dirty="0">
                <a:solidFill>
                  <a:schemeClr val="tx1"/>
                </a:solidFill>
              </a:rPr>
              <a:t>', epochs=1000, patience=50, batch=16, </a:t>
            </a:r>
            <a:r>
              <a:rPr lang="en-US" altLang="ko-KR" dirty="0" err="1">
                <a:solidFill>
                  <a:schemeClr val="tx1"/>
                </a:solidFill>
              </a:rPr>
              <a:t>imgsz</a:t>
            </a:r>
            <a:r>
              <a:rPr lang="en-US" altLang="ko-KR" dirty="0">
                <a:solidFill>
                  <a:schemeClr val="tx1"/>
                </a:solidFill>
              </a:rPr>
              <a:t>=320)</a:t>
            </a:r>
            <a:endParaRPr lang="en-US" altLang="ko-KR" u="sng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5184" y="3366251"/>
            <a:ext cx="10820068" cy="865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Ultralytics</a:t>
            </a:r>
            <a:r>
              <a:rPr lang="en-US" altLang="ko-KR" dirty="0">
                <a:solidFill>
                  <a:schemeClr val="tx1"/>
                </a:solidFill>
              </a:rPr>
              <a:t> YOLOv8.1.5 </a:t>
            </a:r>
            <a:r>
              <a:rPr lang="ko-KR" altLang="en-US" dirty="0">
                <a:solidFill>
                  <a:schemeClr val="tx1"/>
                </a:solidFill>
              </a:rPr>
              <a:t>🚀 </a:t>
            </a:r>
            <a:r>
              <a:rPr lang="en-US" altLang="ko-KR" dirty="0">
                <a:solidFill>
                  <a:schemeClr val="tx1"/>
                </a:solidFill>
              </a:rPr>
              <a:t>Python-3.9.18 torch-2.2.0a0+gitd925d94 CUDA:0 (AMD Radeon RX 6600 XT, 8176MiB) engine/trainer: </a:t>
            </a:r>
            <a:r>
              <a:rPr lang="en-US" altLang="ko-KR" dirty="0" smtClean="0">
                <a:solidFill>
                  <a:schemeClr val="tx1"/>
                </a:solidFill>
              </a:rPr>
              <a:t>task=segment ...</a:t>
            </a:r>
            <a:endParaRPr lang="en-US" altLang="ko-KR" u="sng" dirty="0" smtClean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147187" y="4070555"/>
            <a:ext cx="796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05218" y="3900637"/>
            <a:ext cx="474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올바르게 시작했다면 </a:t>
            </a:r>
            <a:r>
              <a:rPr lang="ko-KR" altLang="en-US" smtClean="0"/>
              <a:t>다음과 유사하게 출력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07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9792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</a:t>
            </a:r>
            <a:r>
              <a:rPr lang="en-US" altLang="ko-KR" sz="3200" b="1" dirty="0"/>
              <a:t>4</a:t>
            </a:r>
            <a:r>
              <a:rPr lang="en-US" altLang="ko-KR" sz="3200" b="1" dirty="0" smtClean="0"/>
              <a:t> </a:t>
            </a:r>
            <a:r>
              <a:rPr lang="en-US" altLang="ko-KR" sz="3200" b="1" dirty="0" smtClean="0"/>
              <a:t>&gt;&gt; Custom Train Yolov8 </a:t>
            </a:r>
            <a:r>
              <a:rPr lang="en-US" altLang="ko-KR" sz="3200" b="1" dirty="0" err="1" smtClean="0"/>
              <a:t>Seg</a:t>
            </a:r>
            <a:r>
              <a:rPr lang="en-US" altLang="ko-KR" sz="3200" b="1" dirty="0" smtClean="0"/>
              <a:t> Model Guide</a:t>
            </a:r>
            <a:endParaRPr lang="ko-KR" altLang="en-US" sz="32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8197" y="1089270"/>
            <a:ext cx="5245179" cy="43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Yaml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파일을 학습이 가능하도록 경로를 설정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60" y="6400793"/>
            <a:ext cx="8787881" cy="442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</a:rPr>
              <a:t>참고 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: </a:t>
            </a:r>
            <a:r>
              <a:rPr lang="en-US" altLang="ko-KR" sz="1600" dirty="0" err="1">
                <a:hlinkClick r:id="rId2"/>
              </a:rPr>
              <a:t>automatic_driving_rc_car</a:t>
            </a:r>
            <a:r>
              <a:rPr lang="en-US" altLang="ko-KR" sz="1600" dirty="0">
                <a:hlinkClick r:id="rId2"/>
              </a:rPr>
              <a:t>/train at main · 82lilsak/</a:t>
            </a:r>
            <a:r>
              <a:rPr lang="en-US" altLang="ko-KR" sz="1600" dirty="0" err="1">
                <a:hlinkClick r:id="rId2"/>
              </a:rPr>
              <a:t>automatic_driving_rc_car</a:t>
            </a:r>
            <a:r>
              <a:rPr lang="en-US" altLang="ko-KR" sz="1600" dirty="0">
                <a:hlinkClick r:id="rId2"/>
              </a:rPr>
              <a:t> · GitHub</a:t>
            </a:r>
            <a:endParaRPr lang="en-US" altLang="ko-KR" sz="16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1948" y="1490654"/>
            <a:ext cx="10820068" cy="39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Key-value </a:t>
            </a:r>
            <a:r>
              <a:rPr lang="ko-KR" altLang="en-US" dirty="0">
                <a:solidFill>
                  <a:schemeClr val="tx1"/>
                </a:solidFill>
              </a:rPr>
              <a:t>데이터인 </a:t>
            </a:r>
            <a:r>
              <a:rPr lang="en-US" altLang="ko-KR" dirty="0" err="1">
                <a:solidFill>
                  <a:schemeClr val="tx1"/>
                </a:solidFill>
              </a:rPr>
              <a:t>dict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데이터타입으로 </a:t>
            </a:r>
            <a:r>
              <a:rPr lang="en-US" altLang="ko-KR" dirty="0">
                <a:solidFill>
                  <a:schemeClr val="tx1"/>
                </a:solidFill>
              </a:rPr>
              <a:t>data['train'], data['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'], data['</a:t>
            </a:r>
            <a:r>
              <a:rPr lang="en-US" altLang="ko-KR" dirty="0" err="1">
                <a:solidFill>
                  <a:schemeClr val="tx1"/>
                </a:solidFill>
              </a:rPr>
              <a:t>nc</a:t>
            </a:r>
            <a:r>
              <a:rPr lang="en-US" altLang="ko-KR" dirty="0">
                <a:solidFill>
                  <a:schemeClr val="tx1"/>
                </a:solidFill>
              </a:rPr>
              <a:t>'], data['names'] </a:t>
            </a:r>
            <a:r>
              <a:rPr lang="ko-KR" altLang="en-US" dirty="0">
                <a:solidFill>
                  <a:schemeClr val="tx1"/>
                </a:solidFill>
              </a:rPr>
              <a:t>에 </a:t>
            </a:r>
            <a:r>
              <a:rPr lang="ko-KR" altLang="en-US" dirty="0" smtClean="0">
                <a:solidFill>
                  <a:schemeClr val="tx1"/>
                </a:solidFill>
              </a:rPr>
              <a:t>입력</a:t>
            </a:r>
            <a:endParaRPr lang="en-US" altLang="ko-KR" u="sng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8" y="2493212"/>
            <a:ext cx="5249008" cy="368668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06696" y="1904768"/>
            <a:ext cx="10820068" cy="39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</a:rPr>
              <a:t>가장 중요한 부분은 데이터 경로 설정</a:t>
            </a:r>
            <a:endParaRPr lang="en-US" altLang="ko-KR" u="sng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37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8464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</a:t>
            </a:r>
            <a:r>
              <a:rPr lang="en-US" altLang="ko-KR" sz="3200" b="1" dirty="0"/>
              <a:t>4</a:t>
            </a:r>
            <a:r>
              <a:rPr lang="en-US" altLang="ko-KR" sz="3200" b="1" dirty="0" smtClean="0"/>
              <a:t> </a:t>
            </a:r>
            <a:r>
              <a:rPr lang="en-US" altLang="ko-KR" sz="3200" b="1" dirty="0" smtClean="0"/>
              <a:t>&gt;&gt;</a:t>
            </a:r>
            <a:r>
              <a:rPr lang="en-US" altLang="ko-KR" sz="3200" dirty="0" smtClean="0"/>
              <a:t> </a:t>
            </a:r>
            <a:r>
              <a:rPr lang="en-US" altLang="ko-KR" sz="2800" b="1" dirty="0" smtClean="0"/>
              <a:t>Raspberry Pi and Jetson Connection</a:t>
            </a:r>
            <a:endParaRPr lang="ko-KR" altLang="en-US" sz="2000" b="1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63" y="3676265"/>
            <a:ext cx="7041913" cy="141309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62" y="1537352"/>
            <a:ext cx="7041914" cy="144388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800506" y="1062648"/>
            <a:ext cx="1897295" cy="43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ysClr val="windowText" lastClr="000000"/>
                </a:solidFill>
              </a:rPr>
              <a:t>Jetson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00506" y="3180069"/>
            <a:ext cx="1897295" cy="430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ysClr val="windowText" lastClr="000000"/>
                </a:solidFill>
              </a:rPr>
              <a:t>Raspberry Pi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56262" y="5465025"/>
            <a:ext cx="10820068" cy="8658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Raspberry Pi</a:t>
            </a:r>
            <a:r>
              <a:rPr lang="ko-KR" altLang="en-US" dirty="0" smtClean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RC-CAR</a:t>
            </a:r>
            <a:r>
              <a:rPr lang="ko-KR" altLang="en-US" dirty="0">
                <a:solidFill>
                  <a:schemeClr val="tx1"/>
                </a:solidFill>
              </a:rPr>
              <a:t>의 제어 및 데이터 수집을 담당하고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Jetson</a:t>
            </a:r>
            <a:r>
              <a:rPr lang="ko-KR" altLang="en-US" dirty="0">
                <a:solidFill>
                  <a:schemeClr val="tx1"/>
                </a:solidFill>
              </a:rPr>
              <a:t>은 영상 처리 및 객체 탐지를 수행하여 환경 인식을 제공</a:t>
            </a:r>
            <a:endParaRPr lang="en-US" altLang="ko-KR" u="sng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42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5" y="1485940"/>
            <a:ext cx="5725324" cy="3886742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263325" y="1485940"/>
            <a:ext cx="5725324" cy="1139273"/>
          </a:xfrm>
          <a:prstGeom prst="frame">
            <a:avLst>
              <a:gd name="adj1" fmla="val 66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263325" y="2580964"/>
            <a:ext cx="5725324" cy="2791718"/>
          </a:xfrm>
          <a:prstGeom prst="frame">
            <a:avLst>
              <a:gd name="adj1" fmla="val 24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988649" y="2139193"/>
            <a:ext cx="89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988649" y="3460049"/>
            <a:ext cx="89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920917" y="1787944"/>
            <a:ext cx="3993160" cy="860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ysClr val="windowText" lastClr="000000"/>
                </a:solidFill>
              </a:rPr>
              <a:t>YOLO 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모델을 사용하여 객체 탐지 및 </a:t>
            </a:r>
            <a:r>
              <a:rPr lang="ko-KR" altLang="en-US" sz="1600" dirty="0" err="1" smtClean="0">
                <a:solidFill>
                  <a:sysClr val="windowText" lastClr="000000"/>
                </a:solidFill>
              </a:rPr>
              <a:t>세그멘테이션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 마스크 생성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20916" y="3118302"/>
            <a:ext cx="5271083" cy="860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ysClr val="windowText" lastClr="000000"/>
                </a:solidFill>
              </a:rPr>
              <a:t>세그멘테이션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 마스크를 원본 이미지에 오버레이하여 객체를 시각적으로 표시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7943795" y="5952102"/>
            <a:ext cx="13863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669248" y="4344198"/>
            <a:ext cx="5522752" cy="860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ysClr val="windowText" lastClr="000000"/>
                </a:solidFill>
              </a:rPr>
              <a:t>특정 지점 선택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(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임의의 좌표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ysClr val="windowText" lastClr="000000"/>
                </a:solidFill>
              </a:rPr>
              <a:t>객체의 </a:t>
            </a:r>
            <a:r>
              <a:rPr lang="ko-KR" altLang="en-US" sz="1600" dirty="0" err="1" smtClean="0">
                <a:solidFill>
                  <a:sysClr val="windowText" lastClr="000000"/>
                </a:solidFill>
              </a:rPr>
              <a:t>세그멘테이션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 마스크를 기반으로 특정 </a:t>
            </a:r>
            <a:r>
              <a:rPr lang="ko-KR" altLang="en-US" sz="1600" dirty="0" err="1" smtClean="0">
                <a:solidFill>
                  <a:sysClr val="windowText" lastClr="000000"/>
                </a:solidFill>
              </a:rPr>
              <a:t>지점으로부터의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1600" dirty="0" err="1" smtClean="0">
                <a:solidFill>
                  <a:sysClr val="windowText" lastClr="000000"/>
                </a:solidFill>
              </a:rPr>
              <a:t>픽셀값으로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 거리 측정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9339577" y="5208107"/>
            <a:ext cx="0" cy="75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5" y="5505414"/>
            <a:ext cx="8373644" cy="866896"/>
          </a:xfrm>
          <a:prstGeom prst="rect">
            <a:avLst/>
          </a:prstGeom>
        </p:spPr>
      </p:pic>
      <p:sp>
        <p:nvSpPr>
          <p:cNvPr id="25" name="액자 24"/>
          <p:cNvSpPr/>
          <p:nvPr/>
        </p:nvSpPr>
        <p:spPr>
          <a:xfrm>
            <a:off x="204332" y="5432645"/>
            <a:ext cx="8497217" cy="1005565"/>
          </a:xfrm>
          <a:prstGeom prst="frame">
            <a:avLst>
              <a:gd name="adj1" fmla="val 92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1058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</a:t>
            </a:r>
            <a:r>
              <a:rPr lang="en-US" altLang="ko-KR" sz="3200" b="1" dirty="0"/>
              <a:t>4</a:t>
            </a:r>
            <a:r>
              <a:rPr lang="en-US" altLang="ko-KR" sz="3200" b="1" dirty="0" smtClean="0"/>
              <a:t> </a:t>
            </a:r>
            <a:r>
              <a:rPr lang="en-US" altLang="ko-KR" sz="3200" b="1" dirty="0" smtClean="0"/>
              <a:t>&gt;&gt;</a:t>
            </a:r>
            <a:r>
              <a:rPr lang="en-US" altLang="ko-KR" sz="3200" dirty="0" smtClean="0"/>
              <a:t> </a:t>
            </a:r>
            <a:r>
              <a:rPr lang="en-US" altLang="ko-KR" sz="2800" b="1" dirty="0" smtClean="0"/>
              <a:t>Jetson </a:t>
            </a:r>
            <a:r>
              <a:rPr lang="en-US" altLang="ko-KR" sz="1300" b="1" dirty="0" smtClean="0"/>
              <a:t>(</a:t>
            </a:r>
            <a:r>
              <a:rPr lang="en-US" altLang="ko-KR" sz="1300" b="1" dirty="0"/>
              <a:t>Controlling the RC-CAR and detecting the surrounding environment to perform </a:t>
            </a:r>
            <a:r>
              <a:rPr lang="en-US" altLang="ko-KR" sz="1300" b="1" dirty="0" smtClean="0"/>
              <a:t>actions)</a:t>
            </a:r>
            <a:endParaRPr lang="ko-KR" altLang="en-US" sz="13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25" y="1173292"/>
            <a:ext cx="5725324" cy="292830"/>
          </a:xfrm>
          <a:prstGeom prst="rect">
            <a:avLst/>
          </a:prstGeom>
        </p:spPr>
      </p:pic>
      <p:sp>
        <p:nvSpPr>
          <p:cNvPr id="21" name="액자 20"/>
          <p:cNvSpPr/>
          <p:nvPr/>
        </p:nvSpPr>
        <p:spPr>
          <a:xfrm>
            <a:off x="263325" y="1139795"/>
            <a:ext cx="5725324" cy="326328"/>
          </a:xfrm>
          <a:prstGeom prst="frame">
            <a:avLst>
              <a:gd name="adj1" fmla="val 194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988649" y="1316016"/>
            <a:ext cx="890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920917" y="964767"/>
            <a:ext cx="3825380" cy="860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ysClr val="windowText" lastClr="000000"/>
                </a:solidFill>
              </a:rPr>
              <a:t>웹캠으로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 영상 촬영 후 비디오 캡처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99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화살표 연결선 23"/>
          <p:cNvCxnSpPr/>
          <p:nvPr/>
        </p:nvCxnSpPr>
        <p:spPr>
          <a:xfrm>
            <a:off x="2860646" y="5816971"/>
            <a:ext cx="4012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5988649" y="2486117"/>
            <a:ext cx="884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988649" y="3999920"/>
            <a:ext cx="884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833106" y="2050978"/>
            <a:ext cx="5240910" cy="860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ysClr val="windowText" lastClr="000000"/>
                </a:solidFill>
              </a:rPr>
              <a:t>서버로부터 거리데이터를 수신</a:t>
            </a:r>
            <a:endParaRPr lang="en-US" altLang="ko-KR" sz="1600" dirty="0" smtClean="0">
              <a:solidFill>
                <a:sysClr val="windowText" lastClr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ysClr val="windowText" lastClr="000000"/>
                </a:solidFill>
              </a:rPr>
              <a:t>데이터가 없으며 연결이 끊어진 것으로 판단 후 종료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29868" y="3569683"/>
            <a:ext cx="4837257" cy="860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ysClr val="windowText" lastClr="000000"/>
                </a:solidFill>
              </a:rPr>
              <a:t>수신된 데이터를 </a:t>
            </a:r>
            <a:r>
              <a:rPr lang="ko-KR" altLang="en-US" sz="1600" dirty="0" err="1" smtClean="0">
                <a:solidFill>
                  <a:sysClr val="windowText" lastClr="000000"/>
                </a:solidFill>
              </a:rPr>
              <a:t>파싱하여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 거리 정보를 추출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5" y="1860813"/>
            <a:ext cx="5858693" cy="2981741"/>
          </a:xfrm>
          <a:prstGeom prst="rect">
            <a:avLst/>
          </a:prstGeom>
        </p:spPr>
      </p:pic>
      <p:sp>
        <p:nvSpPr>
          <p:cNvPr id="17" name="액자 16"/>
          <p:cNvSpPr/>
          <p:nvPr/>
        </p:nvSpPr>
        <p:spPr>
          <a:xfrm>
            <a:off x="189583" y="1801821"/>
            <a:ext cx="6001491" cy="1325412"/>
          </a:xfrm>
          <a:prstGeom prst="frame">
            <a:avLst>
              <a:gd name="adj1" fmla="val 71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189584" y="3240888"/>
            <a:ext cx="6001490" cy="1651416"/>
          </a:xfrm>
          <a:prstGeom prst="frame">
            <a:avLst>
              <a:gd name="adj1" fmla="val 56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3325" y="389965"/>
            <a:ext cx="107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</a:t>
            </a:r>
            <a:r>
              <a:rPr lang="en-US" altLang="ko-KR" sz="3200" b="1" dirty="0"/>
              <a:t>4</a:t>
            </a:r>
            <a:r>
              <a:rPr lang="en-US" altLang="ko-KR" sz="3200" b="1" dirty="0" smtClean="0"/>
              <a:t> </a:t>
            </a:r>
            <a:r>
              <a:rPr lang="en-US" altLang="ko-KR" sz="3200" b="1" dirty="0" smtClean="0"/>
              <a:t>&gt;&gt;</a:t>
            </a:r>
            <a:r>
              <a:rPr lang="en-US" altLang="ko-KR" sz="3200" dirty="0" smtClean="0"/>
              <a:t> </a:t>
            </a:r>
            <a:r>
              <a:rPr lang="en-US" altLang="ko-KR" sz="2800" b="1" dirty="0" smtClean="0"/>
              <a:t>Raspberry Pi</a:t>
            </a:r>
            <a:r>
              <a:rPr lang="en-US" altLang="ko-KR" b="1" dirty="0" smtClean="0"/>
              <a:t>(Performing </a:t>
            </a:r>
            <a:r>
              <a:rPr lang="en-US" altLang="ko-KR" b="1" dirty="0"/>
              <a:t>image processing and object detection </a:t>
            </a:r>
            <a:r>
              <a:rPr lang="en-US" altLang="ko-KR" b="1" dirty="0" smtClean="0"/>
              <a:t>tasks)</a:t>
            </a:r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6942653" y="5386734"/>
            <a:ext cx="4837257" cy="860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ysClr val="windowText" lastClr="000000"/>
                </a:solidFill>
              </a:rPr>
              <a:t>모터 속도 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: PWM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으로 제어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5" y="5005959"/>
            <a:ext cx="2791215" cy="1543265"/>
          </a:xfrm>
          <a:prstGeom prst="rect">
            <a:avLst/>
          </a:prstGeom>
        </p:spPr>
      </p:pic>
      <p:sp>
        <p:nvSpPr>
          <p:cNvPr id="23" name="액자 22"/>
          <p:cNvSpPr/>
          <p:nvPr/>
        </p:nvSpPr>
        <p:spPr>
          <a:xfrm>
            <a:off x="181194" y="4939283"/>
            <a:ext cx="2964678" cy="1651416"/>
          </a:xfrm>
          <a:prstGeom prst="frame">
            <a:avLst>
              <a:gd name="adj1" fmla="val 56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3325" y="389965"/>
            <a:ext cx="107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</a:t>
            </a:r>
            <a:r>
              <a:rPr lang="en-US" altLang="ko-KR" sz="3200" b="1" dirty="0"/>
              <a:t>4</a:t>
            </a:r>
            <a:r>
              <a:rPr lang="en-US" altLang="ko-KR" sz="3200" b="1" dirty="0" smtClean="0"/>
              <a:t> </a:t>
            </a:r>
            <a:r>
              <a:rPr lang="en-US" altLang="ko-KR" sz="3200" b="1" dirty="0" smtClean="0"/>
              <a:t>&gt;&gt;</a:t>
            </a:r>
            <a:r>
              <a:rPr lang="en-US" altLang="ko-KR" sz="3200" dirty="0" smtClean="0"/>
              <a:t> </a:t>
            </a:r>
            <a:r>
              <a:rPr lang="en-US" altLang="ko-KR" sz="2800" b="1" dirty="0" smtClean="0"/>
              <a:t>Raspberry Pi</a:t>
            </a:r>
            <a:r>
              <a:rPr lang="en-US" altLang="ko-KR" b="1" dirty="0" smtClean="0"/>
              <a:t>(Performing </a:t>
            </a:r>
            <a:r>
              <a:rPr lang="en-US" altLang="ko-KR" b="1" dirty="0"/>
              <a:t>image processing and object detection </a:t>
            </a:r>
            <a:r>
              <a:rPr lang="en-US" altLang="ko-KR" b="1" dirty="0" smtClean="0"/>
              <a:t>tasks)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6" y="1356880"/>
            <a:ext cx="4525006" cy="4010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628" y="1337621"/>
            <a:ext cx="7133794" cy="402984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8371" y="5540485"/>
            <a:ext cx="4837257" cy="860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ysClr val="windowText" lastClr="000000"/>
                </a:solidFill>
              </a:rPr>
              <a:t>수신한 거리 정보를 </a:t>
            </a:r>
            <a:r>
              <a:rPr lang="ko-KR" altLang="en-US" sz="1600" dirty="0" err="1" smtClean="0">
                <a:solidFill>
                  <a:sysClr val="windowText" lastClr="000000"/>
                </a:solidFill>
              </a:rPr>
              <a:t>평균화하여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 저장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6212" y="5506080"/>
            <a:ext cx="4837257" cy="860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ysClr val="windowText" lastClr="000000"/>
                </a:solidFill>
              </a:rPr>
              <a:t>RC-CAR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를 전진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좌회전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sz="1600" dirty="0" smtClean="0">
                <a:solidFill>
                  <a:sysClr val="windowText" lastClr="000000"/>
                </a:solidFill>
              </a:rPr>
              <a:t>우회전 제어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8109" y="3362172"/>
            <a:ext cx="2791215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2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</a:rPr>
              <a:t>문제점 및 해결방안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64531" y="923653"/>
            <a:ext cx="1625766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 smtClean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lang="ko-KR" altLang="en-US" sz="199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5810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6">
                    <a:lumMod val="50000"/>
                  </a:schemeClr>
                </a:solidFill>
              </a:rPr>
              <a:t>Part 5 &gt;&gt; </a:t>
            </a:r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</a:rPr>
              <a:t>문제점 및 해결방안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89394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4840452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D61A377-4BA4-4A78-AF3E-D3A3C81EB450}"/>
              </a:ext>
            </a:extLst>
          </p:cNvPr>
          <p:cNvSpPr txBox="1"/>
          <p:nvPr/>
        </p:nvSpPr>
        <p:spPr>
          <a:xfrm>
            <a:off x="309001" y="12214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001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9CFF17-29A4-453A-B19D-6A6BB632242D}"/>
              </a:ext>
            </a:extLst>
          </p:cNvPr>
          <p:cNvSpPr txBox="1"/>
          <p:nvPr/>
        </p:nvSpPr>
        <p:spPr>
          <a:xfrm>
            <a:off x="1208805" y="122149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&gt;&gt;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0ABDBC-F548-441A-B342-4F67CEDEBC15}"/>
              </a:ext>
            </a:extLst>
          </p:cNvPr>
          <p:cNvSpPr txBox="1"/>
          <p:nvPr/>
        </p:nvSpPr>
        <p:spPr>
          <a:xfrm>
            <a:off x="1937341" y="1187872"/>
            <a:ext cx="1012947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150" dirty="0" err="1">
                <a:solidFill>
                  <a:schemeClr val="accent6">
                    <a:lumMod val="50000"/>
                  </a:schemeClr>
                </a:solidFill>
              </a:rPr>
              <a:t>model.train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(data='/home/lab_4/</a:t>
            </a:r>
            <a:r>
              <a:rPr lang="en-US" altLang="ko-KR" spc="-150" dirty="0" err="1">
                <a:solidFill>
                  <a:schemeClr val="accent6">
                    <a:lumMod val="50000"/>
                  </a:schemeClr>
                </a:solidFill>
              </a:rPr>
              <a:t>name.yaml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', epochs=1000, patience=50, batch=32, </a:t>
            </a:r>
            <a:r>
              <a:rPr lang="en-US" altLang="ko-KR" spc="-150" dirty="0" err="1">
                <a:solidFill>
                  <a:schemeClr val="accent6">
                    <a:lumMod val="50000"/>
                  </a:schemeClr>
                </a:solidFill>
              </a:rPr>
              <a:t>imgsz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=320)</a:t>
            </a:r>
          </a:p>
          <a:p>
            <a:pPr algn="just">
              <a:lnSpc>
                <a:spcPct val="120000"/>
              </a:lnSpc>
            </a:pP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모델의 </a:t>
            </a:r>
            <a:r>
              <a:rPr lang="ko-KR" altLang="en-US" spc="-150" dirty="0" err="1">
                <a:solidFill>
                  <a:schemeClr val="accent6">
                    <a:lumMod val="50000"/>
                  </a:schemeClr>
                </a:solidFill>
              </a:rPr>
              <a:t>하이퍼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pc="-150" dirty="0" err="1">
                <a:solidFill>
                  <a:schemeClr val="accent6">
                    <a:lumMod val="50000"/>
                  </a:schemeClr>
                </a:solidFill>
              </a:rPr>
              <a:t>파라미터의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pc="-150" dirty="0" err="1">
                <a:solidFill>
                  <a:schemeClr val="accent6">
                    <a:lumMod val="50000"/>
                  </a:schemeClr>
                </a:solidFill>
              </a:rPr>
              <a:t>imgsz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를 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416 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으로 학습시키고 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predict 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하니까 </a:t>
            </a:r>
            <a:r>
              <a:rPr lang="en-US" altLang="ko-KR" spc="-150" dirty="0" err="1">
                <a:solidFill>
                  <a:schemeClr val="accent6">
                    <a:lumMod val="50000"/>
                  </a:schemeClr>
                </a:solidFill>
              </a:rPr>
              <a:t>jetson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서 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추론까지의 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많은 시간 소모</a:t>
            </a:r>
            <a:endParaRPr lang="ko-KR" altLang="en-US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B933C-42FC-454D-AF50-6B9260673A5E}"/>
              </a:ext>
            </a:extLst>
          </p:cNvPr>
          <p:cNvSpPr txBox="1"/>
          <p:nvPr/>
        </p:nvSpPr>
        <p:spPr>
          <a:xfrm>
            <a:off x="309001" y="316800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002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ECC35C-40B7-4E12-A8D6-712DF27992F5}"/>
              </a:ext>
            </a:extLst>
          </p:cNvPr>
          <p:cNvSpPr txBox="1"/>
          <p:nvPr/>
        </p:nvSpPr>
        <p:spPr>
          <a:xfrm>
            <a:off x="1208805" y="31680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&gt;&gt;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D662F-05A1-40F9-A99C-4BB6022A71B1}"/>
              </a:ext>
            </a:extLst>
          </p:cNvPr>
          <p:cNvSpPr txBox="1"/>
          <p:nvPr/>
        </p:nvSpPr>
        <p:spPr>
          <a:xfrm>
            <a:off x="1937341" y="3097715"/>
            <a:ext cx="951392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기존의 모델을 학습을 위한 </a:t>
            </a:r>
            <a:r>
              <a:rPr lang="ko-KR" altLang="en-US" spc="-150" dirty="0" err="1" smtClean="0">
                <a:solidFill>
                  <a:schemeClr val="accent6">
                    <a:lumMod val="50000"/>
                  </a:schemeClr>
                </a:solidFill>
              </a:rPr>
              <a:t>데이터셋에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 겹치는 공간을 분리하기 위해 너무 많은 </a:t>
            </a:r>
            <a:r>
              <a:rPr lang="en-US" altLang="ko-KR" spc="-150" dirty="0" smtClean="0">
                <a:solidFill>
                  <a:schemeClr val="accent6">
                    <a:lumMod val="50000"/>
                  </a:schemeClr>
                </a:solidFill>
              </a:rPr>
              <a:t>classes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를 만들어 </a:t>
            </a:r>
            <a:endParaRPr lang="en-US" altLang="ko-KR" spc="-15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연산의 중복과 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비효율적인 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연산을 수행</a:t>
            </a:r>
            <a:endParaRPr lang="en-US" altLang="ko-KR" spc="-15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0940C-36B5-40C1-B115-A13B9F9496A4}"/>
              </a:ext>
            </a:extLst>
          </p:cNvPr>
          <p:cNvSpPr txBox="1"/>
          <p:nvPr/>
        </p:nvSpPr>
        <p:spPr>
          <a:xfrm>
            <a:off x="309001" y="50850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003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AC153C-58C3-4AD6-9529-916E8284434D}"/>
              </a:ext>
            </a:extLst>
          </p:cNvPr>
          <p:cNvSpPr txBox="1"/>
          <p:nvPr/>
        </p:nvSpPr>
        <p:spPr>
          <a:xfrm>
            <a:off x="1208805" y="50850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&gt;&gt;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89D052-5A1A-40EB-B2DF-DB1CC389E813}"/>
              </a:ext>
            </a:extLst>
          </p:cNvPr>
          <p:cNvSpPr txBox="1"/>
          <p:nvPr/>
        </p:nvSpPr>
        <p:spPr>
          <a:xfrm>
            <a:off x="1937341" y="5038902"/>
            <a:ext cx="3194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solidFill>
                <a:schemeClr val="accent6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D61F60-5264-4FC7-9572-FC47766C7E17}"/>
              </a:ext>
            </a:extLst>
          </p:cNvPr>
          <p:cNvSpPr txBox="1"/>
          <p:nvPr/>
        </p:nvSpPr>
        <p:spPr>
          <a:xfrm>
            <a:off x="1937340" y="4993502"/>
            <a:ext cx="1012947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err="1" smtClean="0">
                <a:solidFill>
                  <a:schemeClr val="accent6">
                    <a:lumMod val="50000"/>
                  </a:schemeClr>
                </a:solidFill>
              </a:rPr>
              <a:t>트랙라인을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 이탈 제어할 때 처음에는 각 </a:t>
            </a:r>
            <a:r>
              <a:rPr lang="ko-KR" altLang="en-US" spc="-150" dirty="0" err="1" smtClean="0">
                <a:solidFill>
                  <a:schemeClr val="accent6">
                    <a:lumMod val="50000"/>
                  </a:schemeClr>
                </a:solidFill>
              </a:rPr>
              <a:t>트랙라인의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 중심점을 활용하여 박스 형태로 제어하려고 시도</a:t>
            </a:r>
            <a:endParaRPr lang="en-US" altLang="ko-KR" spc="-15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트랙의 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실제 모양이 변할 때도 박스의 모양이 동일한 경우가 발생하여 제어 과정에서 어려움 발생</a:t>
            </a:r>
            <a:endParaRPr lang="ko-KR" altLang="en-US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0ABDBC-F548-441A-B342-4F67CEDEBC15}"/>
              </a:ext>
            </a:extLst>
          </p:cNvPr>
          <p:cNvSpPr txBox="1"/>
          <p:nvPr/>
        </p:nvSpPr>
        <p:spPr>
          <a:xfrm>
            <a:off x="1937341" y="2139925"/>
            <a:ext cx="10129473" cy="72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err="1">
                <a:solidFill>
                  <a:schemeClr val="accent6">
                    <a:lumMod val="50000"/>
                  </a:schemeClr>
                </a:solidFill>
              </a:rPr>
              <a:t>재학습시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pc="-150" dirty="0" err="1">
                <a:solidFill>
                  <a:schemeClr val="accent6">
                    <a:lumMod val="50000"/>
                  </a:schemeClr>
                </a:solidFill>
              </a:rPr>
              <a:t>imgsz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를 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320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으로 낮춰 학습시키고 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추론도 </a:t>
            </a:r>
            <a:r>
              <a:rPr lang="en-US" altLang="ko-KR" spc="-150" dirty="0" err="1">
                <a:solidFill>
                  <a:schemeClr val="accent6">
                    <a:lumMod val="50000"/>
                  </a:schemeClr>
                </a:solidFill>
              </a:rPr>
              <a:t>imgsz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를 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320</a:t>
            </a:r>
            <a:r>
              <a:rPr lang="ko-KR" altLang="en-US" spc="-150" dirty="0">
                <a:solidFill>
                  <a:schemeClr val="accent6">
                    <a:lumMod val="50000"/>
                  </a:schemeClr>
                </a:solidFill>
              </a:rPr>
              <a:t>으로 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변경하여 상향된 프레임 확보</a:t>
            </a:r>
            <a:endParaRPr lang="en-US" altLang="ko-KR" spc="-15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150" dirty="0" smtClean="0">
                <a:solidFill>
                  <a:schemeClr val="accent6">
                    <a:lumMod val="50000"/>
                  </a:schemeClr>
                </a:solidFill>
              </a:rPr>
              <a:t>results 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= </a:t>
            </a:r>
            <a:r>
              <a:rPr lang="en-US" altLang="ko-KR" spc="-150" dirty="0" err="1">
                <a:solidFill>
                  <a:schemeClr val="accent6">
                    <a:lumMod val="50000"/>
                  </a:schemeClr>
                </a:solidFill>
              </a:rPr>
              <a:t>model.predict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spc="-150" dirty="0" err="1">
                <a:solidFill>
                  <a:schemeClr val="accent6">
                    <a:lumMod val="50000"/>
                  </a:schemeClr>
                </a:solidFill>
              </a:rPr>
              <a:t>img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, stream=True, </a:t>
            </a:r>
            <a:r>
              <a:rPr lang="en-US" altLang="ko-KR" spc="-150" dirty="0" err="1">
                <a:solidFill>
                  <a:schemeClr val="accent6">
                    <a:lumMod val="50000"/>
                  </a:schemeClr>
                </a:solidFill>
              </a:rPr>
              <a:t>imgsz</a:t>
            </a:r>
            <a:r>
              <a:rPr lang="en-US" altLang="ko-KR" spc="-150" dirty="0">
                <a:solidFill>
                  <a:schemeClr val="accent6">
                    <a:lumMod val="50000"/>
                  </a:schemeClr>
                </a:solidFill>
              </a:rPr>
              <a:t>=320, half=True)</a:t>
            </a:r>
            <a:endParaRPr lang="ko-KR" altLang="en-US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6400800" y="1915506"/>
            <a:ext cx="0" cy="24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6400800" y="3766339"/>
            <a:ext cx="0" cy="310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ABD662F-05A1-40F9-A99C-4BB6022A71B1}"/>
              </a:ext>
            </a:extLst>
          </p:cNvPr>
          <p:cNvSpPr txBox="1"/>
          <p:nvPr/>
        </p:nvSpPr>
        <p:spPr>
          <a:xfrm>
            <a:off x="1937340" y="4183964"/>
            <a:ext cx="98023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기존의 </a:t>
            </a:r>
            <a:r>
              <a:rPr lang="en-US" altLang="ko-KR" spc="-150" dirty="0" smtClean="0">
                <a:solidFill>
                  <a:schemeClr val="accent6">
                    <a:lumMod val="50000"/>
                  </a:schemeClr>
                </a:solidFill>
              </a:rPr>
              <a:t>10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개의 </a:t>
            </a:r>
            <a:r>
              <a:rPr lang="en-US" altLang="ko-KR" spc="-150" dirty="0" smtClean="0">
                <a:solidFill>
                  <a:schemeClr val="accent6">
                    <a:lumMod val="50000"/>
                  </a:schemeClr>
                </a:solidFill>
              </a:rPr>
              <a:t>classes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에서 </a:t>
            </a:r>
            <a:r>
              <a:rPr lang="en-US" altLang="ko-KR" spc="-150" dirty="0" smtClean="0">
                <a:solidFill>
                  <a:schemeClr val="accent6">
                    <a:lumMod val="50000"/>
                  </a:schemeClr>
                </a:solidFill>
              </a:rPr>
              <a:t>track-line 1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종류와 방향 </a:t>
            </a:r>
            <a:r>
              <a:rPr lang="ko-KR" altLang="en-US" spc="-150" dirty="0" err="1" smtClean="0">
                <a:solidFill>
                  <a:schemeClr val="accent6">
                    <a:lumMod val="50000"/>
                  </a:schemeClr>
                </a:solidFill>
              </a:rPr>
              <a:t>지시표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pc="-150" dirty="0" smtClean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종류 총 </a:t>
            </a:r>
            <a:r>
              <a:rPr lang="en-US" altLang="ko-KR" spc="-150" dirty="0" smtClean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가지의 </a:t>
            </a:r>
            <a:r>
              <a:rPr lang="en-US" altLang="ko-KR" spc="-150" dirty="0" smtClean="0">
                <a:solidFill>
                  <a:schemeClr val="accent6">
                    <a:lumMod val="50000"/>
                  </a:schemeClr>
                </a:solidFill>
              </a:rPr>
              <a:t>classes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로 줄여서 연산을 수행</a:t>
            </a:r>
            <a:endParaRPr lang="en-US" altLang="ko-KR" spc="-15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D61F60-5264-4FC7-9572-FC47766C7E17}"/>
              </a:ext>
            </a:extLst>
          </p:cNvPr>
          <p:cNvSpPr txBox="1"/>
          <p:nvPr/>
        </p:nvSpPr>
        <p:spPr>
          <a:xfrm>
            <a:off x="1937341" y="6065153"/>
            <a:ext cx="9513924" cy="72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중심점을 기준으로 반향</a:t>
            </a:r>
            <a:r>
              <a:rPr lang="en-US" altLang="ko-KR" spc="-15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좌측 대각선</a:t>
            </a:r>
            <a:r>
              <a:rPr lang="en-US" altLang="ko-KR" spc="-15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우측 대각선 방향으로 확장하고 해당 방향으로 확장한 선상에서 </a:t>
            </a:r>
            <a:r>
              <a:rPr lang="en-US" altLang="ko-KR" spc="-150" dirty="0" smtClean="0">
                <a:solidFill>
                  <a:schemeClr val="accent6">
                    <a:lumMod val="50000"/>
                  </a:schemeClr>
                </a:solidFill>
              </a:rPr>
              <a:t>Segmentation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된 지점까지의 </a:t>
            </a:r>
            <a:r>
              <a:rPr lang="ko-KR" altLang="en-US" spc="-150" dirty="0" err="1" smtClean="0">
                <a:solidFill>
                  <a:schemeClr val="accent6">
                    <a:lumMod val="50000"/>
                  </a:schemeClr>
                </a:solidFill>
              </a:rPr>
              <a:t>픽셀수를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 계산하는 방식으로 접근 </a:t>
            </a:r>
            <a:r>
              <a:rPr lang="ko-KR" altLang="en-US" spc="-150" dirty="0" err="1" smtClean="0">
                <a:solidFill>
                  <a:schemeClr val="accent6">
                    <a:lumMod val="50000"/>
                  </a:schemeClr>
                </a:solidFill>
              </a:rPr>
              <a:t>방신을</a:t>
            </a:r>
            <a:r>
              <a:rPr lang="ko-KR" altLang="en-US" spc="-150" dirty="0" smtClean="0">
                <a:solidFill>
                  <a:schemeClr val="accent6">
                    <a:lumMod val="50000"/>
                  </a:schemeClr>
                </a:solidFill>
              </a:rPr>
              <a:t> 변경</a:t>
            </a:r>
            <a:endParaRPr lang="ko-KR" altLang="en-US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400800" y="5712844"/>
            <a:ext cx="0" cy="310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31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5810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7030A0"/>
                </a:solidFill>
              </a:rPr>
              <a:t>Part 5 &gt;&gt; </a:t>
            </a:r>
            <a:r>
              <a:rPr lang="ko-KR" altLang="en-US" sz="3200" b="1" dirty="0" smtClean="0">
                <a:solidFill>
                  <a:srgbClr val="7030A0"/>
                </a:solidFill>
              </a:rPr>
              <a:t>문제점 및 해결방안</a:t>
            </a:r>
            <a:endParaRPr lang="ko-KR" altLang="en-US" sz="3200" b="1" dirty="0">
              <a:solidFill>
                <a:srgbClr val="7030A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4158373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D61A377-4BA4-4A78-AF3E-D3A3C81EB450}"/>
              </a:ext>
            </a:extLst>
          </p:cNvPr>
          <p:cNvSpPr txBox="1"/>
          <p:nvPr/>
        </p:nvSpPr>
        <p:spPr>
          <a:xfrm>
            <a:off x="309001" y="122149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004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CFF17-29A4-453A-B19D-6A6BB632242D}"/>
              </a:ext>
            </a:extLst>
          </p:cNvPr>
          <p:cNvSpPr txBox="1"/>
          <p:nvPr/>
        </p:nvSpPr>
        <p:spPr>
          <a:xfrm>
            <a:off x="1208805" y="1221498"/>
            <a:ext cx="47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BD662F-05A1-40F9-A99C-4BB6022A71B1}"/>
              </a:ext>
            </a:extLst>
          </p:cNvPr>
          <p:cNvSpPr txBox="1"/>
          <p:nvPr/>
        </p:nvSpPr>
        <p:spPr>
          <a:xfrm>
            <a:off x="1937341" y="3071424"/>
            <a:ext cx="9513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 err="1"/>
              <a:t>OpenCV</a:t>
            </a:r>
            <a:r>
              <a:rPr lang="ko-KR" altLang="en-US" dirty="0"/>
              <a:t>를 활용하여 </a:t>
            </a:r>
            <a:r>
              <a:rPr lang="ko-KR" altLang="en-US" dirty="0" err="1"/>
              <a:t>트랙선과의</a:t>
            </a:r>
            <a:r>
              <a:rPr lang="ko-KR" altLang="en-US" dirty="0"/>
              <a:t> 거리를 픽셀 값으로 측정하고 이를 기반으로 차량을 제어하는 방식을 도입</a:t>
            </a:r>
            <a:endParaRPr lang="ko-KR" altLang="en-US" sz="1600" spc="-1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0ABDBC-F548-441A-B342-4F67CEDEBC15}"/>
              </a:ext>
            </a:extLst>
          </p:cNvPr>
          <p:cNvSpPr txBox="1"/>
          <p:nvPr/>
        </p:nvSpPr>
        <p:spPr>
          <a:xfrm>
            <a:off x="1937341" y="1225801"/>
            <a:ext cx="9513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/>
              <a:t>트랙 </a:t>
            </a:r>
            <a:r>
              <a:rPr lang="ko-KR" altLang="en-US" dirty="0"/>
              <a:t>구간을 </a:t>
            </a:r>
            <a:r>
              <a:rPr lang="en-US" altLang="ko-KR" dirty="0"/>
              <a:t>5</a:t>
            </a:r>
            <a:r>
              <a:rPr lang="ko-KR" altLang="en-US" dirty="0"/>
              <a:t>가지로 </a:t>
            </a:r>
            <a:r>
              <a:rPr lang="ko-KR" altLang="en-US" dirty="0" smtClean="0"/>
              <a:t>분류해서 </a:t>
            </a:r>
            <a:r>
              <a:rPr lang="ko-KR" altLang="en-US" dirty="0" err="1" smtClean="0"/>
              <a:t>다중분류</a:t>
            </a:r>
            <a:r>
              <a:rPr lang="ko-KR" altLang="en-US" dirty="0" smtClean="0"/>
              <a:t> 모델을 만들어서 제어를 시도</a:t>
            </a:r>
            <a:endParaRPr lang="en-US" altLang="ko-KR" dirty="0" smtClean="0"/>
          </a:p>
          <a:p>
            <a:pPr algn="just">
              <a:lnSpc>
                <a:spcPct val="150000"/>
              </a:lnSpc>
            </a:pPr>
            <a:r>
              <a:rPr lang="en-US" altLang="ko-KR" dirty="0" smtClean="0"/>
              <a:t>5</a:t>
            </a:r>
            <a:r>
              <a:rPr lang="ko-KR" altLang="en-US" dirty="0" smtClean="0"/>
              <a:t>가지 분류가 불충분하다고 판단 더 세분화된 분류가 필요</a:t>
            </a:r>
            <a:endParaRPr lang="en-US" altLang="ko-KR" dirty="0" smtClean="0"/>
          </a:p>
          <a:p>
            <a:pPr algn="just">
              <a:lnSpc>
                <a:spcPct val="150000"/>
              </a:lnSpc>
            </a:pPr>
            <a:r>
              <a:rPr lang="ko-KR" altLang="en-US" dirty="0" smtClean="0"/>
              <a:t>상황을 너무 단순하게 나눈 것으로</a:t>
            </a:r>
            <a:r>
              <a:rPr lang="en-US" altLang="ko-KR" dirty="0" smtClean="0"/>
              <a:t>, </a:t>
            </a:r>
            <a:r>
              <a:rPr lang="ko-KR" altLang="en-US" dirty="0"/>
              <a:t>이는 차량 제어에 불충분한 정보를 제공</a:t>
            </a:r>
            <a:endParaRPr lang="ko-KR" altLang="en-US" sz="1600" spc="-150" dirty="0"/>
          </a:p>
          <a:p>
            <a:pPr algn="just">
              <a:lnSpc>
                <a:spcPct val="150000"/>
              </a:lnSpc>
            </a:pPr>
            <a:endParaRPr lang="en-US" altLang="ko-KR" dirty="0" smtClean="0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6400800" y="2621208"/>
            <a:ext cx="0" cy="310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92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28802" y="5355950"/>
            <a:ext cx="509722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</a:rPr>
              <a:t>목표 및 </a:t>
            </a:r>
            <a:r>
              <a:rPr lang="en-US" altLang="ko-KR" sz="3200" b="1" dirty="0" smtClean="0">
                <a:solidFill>
                  <a:schemeClr val="accent6">
                    <a:lumMod val="50000"/>
                  </a:schemeClr>
                </a:solidFill>
              </a:rPr>
              <a:t>R &amp; R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64530" y="923653"/>
            <a:ext cx="1625766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lang="ko-KR" altLang="en-US" sz="199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6">
                    <a:lumMod val="50000"/>
                  </a:schemeClr>
                </a:solidFill>
              </a:rPr>
              <a:t>RC CAR TESTING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64531" y="923653"/>
            <a:ext cx="1625766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 smtClean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lang="ko-KR" altLang="en-US" sz="199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7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8" y="390291"/>
            <a:ext cx="776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Part </a:t>
            </a:r>
            <a:r>
              <a:rPr lang="en-US" altLang="ko-KR" sz="3200" b="1" dirty="0"/>
              <a:t>6</a:t>
            </a:r>
            <a:r>
              <a:rPr lang="en-US" altLang="ko-KR" sz="3200" b="1" dirty="0" smtClean="0"/>
              <a:t> &gt;&gt; TESTING</a:t>
            </a:r>
            <a:endParaRPr lang="en-US" altLang="ko-KR" sz="3200" b="1" dirty="0">
              <a:solidFill>
                <a:srgbClr val="1F2328"/>
              </a:solidFill>
            </a:endParaRPr>
          </a:p>
        </p:txBody>
      </p:sp>
      <p:pic>
        <p:nvPicPr>
          <p:cNvPr id="2" name="IMG_27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5314" y="390291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</a:rPr>
              <a:t>개선 방향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5" y="923653"/>
            <a:ext cx="1664238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 smtClean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lang="ko-KR" altLang="en-US" sz="199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7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8" y="390291"/>
            <a:ext cx="776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Part 7 &gt;&gt; </a:t>
            </a:r>
            <a:r>
              <a:rPr lang="ko-KR" altLang="en-US" sz="3200" b="1" dirty="0" smtClean="0"/>
              <a:t>개선 방향</a:t>
            </a:r>
            <a:endParaRPr lang="en-US" altLang="ko-KR" sz="3200" b="1" dirty="0">
              <a:solidFill>
                <a:srgbClr val="1F23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034" y="1308681"/>
            <a:ext cx="107750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카메라를 </a:t>
            </a:r>
            <a:r>
              <a:rPr lang="ko-KR" alt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여러대를</a:t>
            </a:r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사용해서 거리를 더 세밀하게 측정</a:t>
            </a:r>
            <a:endParaRPr lang="en-US" altLang="ko-KR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</a:rPr>
              <a:t>2. </a:t>
            </a:r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조향제어장치를 사용하여 회전 정확성 향상</a:t>
            </a:r>
            <a:endParaRPr lang="en-US" altLang="ko-KR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</a:rPr>
              <a:t>3. </a:t>
            </a: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</a:rPr>
              <a:t>YOLO </a:t>
            </a:r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모델의 </a:t>
            </a: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</a:rPr>
              <a:t>Accuracy </a:t>
            </a:r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개선</a:t>
            </a:r>
            <a:endParaRPr lang="en-US" altLang="ko-KR" sz="2400" u="sng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</a:rPr>
              <a:t>4. </a:t>
            </a:r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트랙 개선 </a:t>
            </a: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</a:rPr>
              <a:t>( </a:t>
            </a:r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도로 색상</a:t>
            </a: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표지판</a:t>
            </a: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</a:rPr>
              <a:t>신호등 등 </a:t>
            </a:r>
            <a:r>
              <a:rPr lang="en-US" altLang="ko-KR" sz="2400" b="1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7791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solidFill>
                  <a:schemeClr val="accent6">
                    <a:lumMod val="50000"/>
                  </a:schemeClr>
                </a:solidFill>
              </a:rPr>
              <a:t>참고문언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5" y="923653"/>
            <a:ext cx="1664238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endParaRPr lang="ko-KR" altLang="en-US" sz="199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1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8" y="390291"/>
            <a:ext cx="776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Part 7 &gt;&gt; </a:t>
            </a:r>
            <a:r>
              <a:rPr lang="ko-KR" altLang="en-US" sz="3200" b="1" dirty="0" err="1" smtClean="0"/>
              <a:t>참고문언</a:t>
            </a:r>
            <a:endParaRPr lang="en-US" altLang="ko-KR" sz="3200" b="1" dirty="0">
              <a:solidFill>
                <a:srgbClr val="1F23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4034" y="1308681"/>
            <a:ext cx="107750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1. yolov8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docs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u="sng" dirty="0">
                <a:solidFill>
                  <a:schemeClr val="accent6">
                    <a:lumMod val="50000"/>
                  </a:schemeClr>
                </a:solidFill>
                <a:hlinkClick r:id="rId2"/>
              </a:rPr>
              <a:t>https://docs.ultralytics.com/ko/tasks/segment/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2. </a:t>
            </a:r>
            <a:r>
              <a:rPr lang="en-US" altLang="ko-KR" b="1" dirty="0" err="1" smtClean="0">
                <a:solidFill>
                  <a:schemeClr val="accent6">
                    <a:lumMod val="50000"/>
                  </a:schemeClr>
                </a:solidFill>
              </a:rPr>
              <a:t>roboflow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docs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u="sng" dirty="0">
                <a:solidFill>
                  <a:schemeClr val="accent6">
                    <a:lumMod val="50000"/>
                  </a:schemeClr>
                </a:solidFill>
                <a:hlinkClick r:id="rId3"/>
              </a:rPr>
              <a:t>https://docs.roboflow.com/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3. </a:t>
            </a:r>
            <a:r>
              <a:rPr lang="en-US" altLang="ko-KR" b="1" dirty="0" err="1" smtClean="0">
                <a:solidFill>
                  <a:schemeClr val="accent6">
                    <a:lumMod val="50000"/>
                  </a:schemeClr>
                </a:solidFill>
              </a:rPr>
              <a:t>ibaiGorordo's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ONNX-YOLOv8-Instance-Segmentation repo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u="sng" dirty="0">
                <a:solidFill>
                  <a:schemeClr val="accent6">
                    <a:lumMod val="50000"/>
                  </a:schemeClr>
                </a:solidFill>
                <a:hlinkClick r:id="rId4"/>
              </a:rPr>
              <a:t>https://github.com/ibaiGorordo/ONNX-YOLOv8-Instance-Segmentation/tree/main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4. Use 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'naseemap47' commented as base code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u="sng" dirty="0" err="1">
                <a:solidFill>
                  <a:schemeClr val="accent6">
                    <a:lumMod val="50000"/>
                  </a:schemeClr>
                </a:solidFill>
                <a:hlinkClick r:id="rId5"/>
              </a:rPr>
              <a:t>ultralytics</a:t>
            </a:r>
            <a:r>
              <a:rPr lang="en-US" altLang="ko-KR" u="sng" dirty="0">
                <a:solidFill>
                  <a:schemeClr val="accent6">
                    <a:lumMod val="50000"/>
                  </a:schemeClr>
                </a:solidFill>
                <a:hlinkClick r:id="rId5"/>
              </a:rPr>
              <a:t>/ultralytics#561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06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5400000">
            <a:off x="10388086" y="5054086"/>
            <a:ext cx="392183" cy="32156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4428562" y="4209679"/>
            <a:ext cx="3352800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2375924" y="2311889"/>
            <a:ext cx="7511867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6">
                    <a:lumMod val="50000"/>
                  </a:schemeClr>
                </a:solidFill>
              </a:rPr>
              <a:t>감사합니다</a:t>
            </a:r>
            <a:r>
              <a:rPr lang="en-US" altLang="ko-KR" sz="8800" b="1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88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5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92403" y="1297054"/>
            <a:ext cx="3366930" cy="4489239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5351577" y="3072232"/>
            <a:ext cx="1306286" cy="9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1247" y="5447211"/>
            <a:ext cx="4489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과거 초음파의 측정 </a:t>
            </a:r>
            <a:r>
              <a:rPr lang="ko-KR" altLang="en-US" dirty="0" err="1" smtClean="0"/>
              <a:t>거리값을</a:t>
            </a:r>
            <a:r>
              <a:rPr lang="ko-KR" altLang="en-US" dirty="0" smtClean="0"/>
              <a:t> 이용한 </a:t>
            </a:r>
            <a:endParaRPr lang="en-US" altLang="ko-KR" dirty="0" smtClean="0"/>
          </a:p>
          <a:p>
            <a:r>
              <a:rPr lang="ko-KR" altLang="en-US" dirty="0" smtClean="0"/>
              <a:t>자율주행 프로젝트 경험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7873" y="5437356"/>
            <a:ext cx="497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영상처리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이용한 자율주행 프로젝트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4990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1 &gt;&gt; </a:t>
            </a:r>
            <a:r>
              <a:rPr lang="ko-KR" altLang="en-US" sz="3200" b="1" dirty="0" smtClean="0"/>
              <a:t>주제 선정 배경</a:t>
            </a:r>
            <a:endParaRPr lang="ko-KR" altLang="en-US" sz="32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74" y="1858209"/>
            <a:ext cx="4489238" cy="33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0A4ED3-05C3-BE53-3B36-7BF78DC8AF3D}"/>
              </a:ext>
            </a:extLst>
          </p:cNvPr>
          <p:cNvSpPr/>
          <p:nvPr/>
        </p:nvSpPr>
        <p:spPr>
          <a:xfrm>
            <a:off x="481567" y="14424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12EB8C-2A78-F4DB-DC0B-7509EF749C03}"/>
              </a:ext>
            </a:extLst>
          </p:cNvPr>
          <p:cNvSpPr/>
          <p:nvPr/>
        </p:nvSpPr>
        <p:spPr>
          <a:xfrm>
            <a:off x="6314157" y="14424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652B76-BA69-6EC0-0373-6227CAB52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49" y="1661019"/>
            <a:ext cx="4087692" cy="46219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4DFE56-CE1E-086A-9BAF-3FD498E98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9" y="1661019"/>
            <a:ext cx="5238750" cy="438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5256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1 &gt;&gt; </a:t>
            </a:r>
            <a:r>
              <a:rPr lang="ko-KR" altLang="en-US" sz="3200" b="1" dirty="0" smtClean="0"/>
              <a:t>자율주행 현주소</a:t>
            </a:r>
            <a:endParaRPr lang="ko-KR" altLang="en-US" sz="32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1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0A4ED3-05C3-BE53-3B36-7BF78DC8AF3D}"/>
              </a:ext>
            </a:extLst>
          </p:cNvPr>
          <p:cNvSpPr/>
          <p:nvPr/>
        </p:nvSpPr>
        <p:spPr>
          <a:xfrm>
            <a:off x="481567" y="1442416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12EB8C-2A78-F4DB-DC0B-7509EF749C03}"/>
              </a:ext>
            </a:extLst>
          </p:cNvPr>
          <p:cNvSpPr/>
          <p:nvPr/>
        </p:nvSpPr>
        <p:spPr>
          <a:xfrm>
            <a:off x="6314157" y="1442416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230083-9229-F19B-568A-69EB1F5B5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48" y="1695889"/>
            <a:ext cx="4105232" cy="44043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A15DDB-EC12-ADB6-5E36-47EB0337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800" y="1504810"/>
            <a:ext cx="4244989" cy="4786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5256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1 &gt;&gt; </a:t>
            </a:r>
            <a:r>
              <a:rPr lang="ko-KR" altLang="en-US" sz="3200" b="1" dirty="0" smtClean="0"/>
              <a:t>자율주행 현주소</a:t>
            </a:r>
            <a:endParaRPr lang="ko-KR" altLang="en-US" sz="3200" b="1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6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3060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1 &gt;&gt; </a:t>
            </a:r>
            <a:r>
              <a:rPr lang="ko-KR" altLang="en-US" sz="3200" b="1" dirty="0" smtClean="0"/>
              <a:t>목표</a:t>
            </a:r>
            <a:endParaRPr lang="ko-KR" altLang="en-US" sz="32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BE8F84D-C49F-4D90-9FC2-DB9771483C7A}"/>
              </a:ext>
            </a:extLst>
          </p:cNvPr>
          <p:cNvGrpSpPr/>
          <p:nvPr/>
        </p:nvGrpSpPr>
        <p:grpSpPr>
          <a:xfrm>
            <a:off x="1114267" y="1576049"/>
            <a:ext cx="9858532" cy="3770263"/>
            <a:chOff x="1103979" y="1282258"/>
            <a:chExt cx="9194341" cy="37702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726885-03B4-4CBC-B9FD-B1E24931E257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0DA0A8-9972-4B7F-B240-F84A0E53795B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0E0F91-F38F-43DB-97CE-B2DFA484C8EC}"/>
              </a:ext>
            </a:extLst>
          </p:cNvPr>
          <p:cNvSpPr txBox="1"/>
          <p:nvPr/>
        </p:nvSpPr>
        <p:spPr>
          <a:xfrm>
            <a:off x="2158671" y="1700883"/>
            <a:ext cx="85406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YOLOv8</a:t>
            </a:r>
            <a:r>
              <a:rPr lang="ko-KR" altLang="en-US" sz="2800" dirty="0"/>
              <a:t>로 </a:t>
            </a:r>
            <a:r>
              <a:rPr lang="en-US" altLang="ko-KR" sz="2800" dirty="0" smtClean="0"/>
              <a:t>Model</a:t>
            </a:r>
            <a:r>
              <a:rPr lang="ko-KR" altLang="en-US" sz="2800" dirty="0" smtClean="0"/>
              <a:t>을 학습시킨 후 </a:t>
            </a:r>
            <a:endParaRPr lang="en-US" altLang="ko-KR" sz="2800" dirty="0" smtClean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Segmentation</a:t>
            </a:r>
            <a:r>
              <a:rPr lang="ko-KR" altLang="en-US" sz="2800" dirty="0"/>
              <a:t>과 </a:t>
            </a:r>
            <a:r>
              <a:rPr lang="en-US" altLang="ko-KR" sz="2800" dirty="0"/>
              <a:t>object detection</a:t>
            </a:r>
            <a:r>
              <a:rPr lang="ko-KR" altLang="en-US" sz="2800" dirty="0"/>
              <a:t>을 </a:t>
            </a:r>
            <a:r>
              <a:rPr lang="ko-KR" altLang="en-US" sz="2800" dirty="0" smtClean="0"/>
              <a:t>구현</a:t>
            </a:r>
            <a:endParaRPr lang="ko-KR" alt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Raspberry </a:t>
            </a:r>
            <a:r>
              <a:rPr lang="en-US" altLang="ko-KR" sz="2800" dirty="0" smtClean="0"/>
              <a:t>Pi_4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>Jetson NANO</a:t>
            </a:r>
            <a:r>
              <a:rPr lang="ko-KR" altLang="en-US" sz="2800" dirty="0" smtClean="0"/>
              <a:t>를 </a:t>
            </a:r>
            <a:r>
              <a:rPr lang="ko-KR" altLang="en-US" sz="2800" dirty="0" smtClean="0"/>
              <a:t>활용하여</a:t>
            </a:r>
            <a:endParaRPr lang="en-US" altLang="ko-KR" sz="2800" dirty="0" smtClean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카메라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영상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을 통해 </a:t>
            </a:r>
            <a:r>
              <a:rPr lang="ko-KR" altLang="en-US" sz="2800" dirty="0" smtClean="0"/>
              <a:t>트랙을 감지하고 분석을</a:t>
            </a:r>
            <a:endParaRPr lang="en-US" altLang="ko-KR" sz="2800" dirty="0" smtClean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</a:t>
            </a:r>
            <a:r>
              <a:rPr lang="ko-KR" altLang="en-US" sz="2800" dirty="0" smtClean="0"/>
              <a:t>통해 </a:t>
            </a:r>
            <a:r>
              <a:rPr lang="ko-KR" altLang="en-US" sz="2800" dirty="0" smtClean="0"/>
              <a:t>자율주행 </a:t>
            </a:r>
            <a:r>
              <a:rPr lang="en-US" altLang="ko-KR" sz="2800" dirty="0" smtClean="0"/>
              <a:t>RC</a:t>
            </a:r>
            <a:r>
              <a:rPr lang="ko-KR" altLang="en-US" sz="2800" dirty="0" smtClean="0"/>
              <a:t>카를 </a:t>
            </a:r>
            <a:r>
              <a:rPr lang="ko-KR" altLang="en-US" sz="2800" dirty="0" smtClean="0"/>
              <a:t>개발하여 안정적이고</a:t>
            </a:r>
            <a:endParaRPr lang="en-US" altLang="ko-KR" sz="2800" dirty="0" smtClean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</a:t>
            </a:r>
            <a:r>
              <a:rPr lang="ko-KR" altLang="en-US" sz="2800" dirty="0" smtClean="0"/>
              <a:t> </a:t>
            </a:r>
            <a:r>
              <a:rPr lang="ko-KR" altLang="en-US" sz="2800" dirty="0" smtClean="0"/>
              <a:t>정확한 자율주행 기능 구현 </a:t>
            </a:r>
            <a:endParaRPr lang="en-US" altLang="ko-KR" sz="2800" dirty="0" smtClean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73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809179" y="5552868"/>
            <a:ext cx="10383865" cy="922581"/>
            <a:chOff x="809179" y="5552868"/>
            <a:chExt cx="10383865" cy="92258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EFE66D-FE96-0734-266D-CDF4115CECCD}"/>
                </a:ext>
              </a:extLst>
            </p:cNvPr>
            <p:cNvSpPr/>
            <p:nvPr/>
          </p:nvSpPr>
          <p:spPr>
            <a:xfrm>
              <a:off x="809179" y="5552868"/>
              <a:ext cx="10383865" cy="9225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FDEBAEF-DD36-4F21-B33D-B2E0C1F28E47}"/>
                </a:ext>
              </a:extLst>
            </p:cNvPr>
            <p:cNvSpPr/>
            <p:nvPr/>
          </p:nvSpPr>
          <p:spPr>
            <a:xfrm>
              <a:off x="809179" y="5552869"/>
              <a:ext cx="1786833" cy="922580"/>
            </a:xfrm>
            <a:prstGeom prst="rect">
              <a:avLst/>
            </a:prstGeom>
            <a:solidFill>
              <a:srgbClr val="1D7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9EDD59-E386-43F4-B076-3E6CE542E1D2}"/>
                </a:ext>
              </a:extLst>
            </p:cNvPr>
            <p:cNvSpPr/>
            <p:nvPr/>
          </p:nvSpPr>
          <p:spPr>
            <a:xfrm>
              <a:off x="2668634" y="5614862"/>
              <a:ext cx="8446918" cy="800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7B5851-00F1-4B91-BEF3-E5B5E0419A0A}"/>
                </a:ext>
              </a:extLst>
            </p:cNvPr>
            <p:cNvSpPr txBox="1"/>
            <p:nvPr/>
          </p:nvSpPr>
          <p:spPr>
            <a:xfrm>
              <a:off x="930870" y="5721536"/>
              <a:ext cx="1532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김경민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78F80A-E2CA-487B-8FF7-213B7906904F}"/>
                </a:ext>
              </a:extLst>
            </p:cNvPr>
            <p:cNvSpPr txBox="1"/>
            <p:nvPr/>
          </p:nvSpPr>
          <p:spPr>
            <a:xfrm>
              <a:off x="2708525" y="5690759"/>
              <a:ext cx="8375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Rc</a:t>
              </a:r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-car </a:t>
              </a:r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하드웨어 제작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트랙 제작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Data </a:t>
              </a:r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수집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Data </a:t>
              </a:r>
              <a:r>
                <a:rPr lang="ko-KR" altLang="en-US" sz="20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라벨링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정보 수집</a:t>
              </a:r>
              <a:endParaRPr lang="ko-KR" altLang="en-US" sz="3600" spc="-3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9179" y="4509286"/>
            <a:ext cx="10383865" cy="922581"/>
            <a:chOff x="809179" y="4560026"/>
            <a:chExt cx="10383865" cy="92258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BEFE66D-FE96-0734-266D-CDF4115CECCD}"/>
                </a:ext>
              </a:extLst>
            </p:cNvPr>
            <p:cNvSpPr/>
            <p:nvPr/>
          </p:nvSpPr>
          <p:spPr>
            <a:xfrm>
              <a:off x="809179" y="4560026"/>
              <a:ext cx="10383865" cy="9225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FDEBAEF-DD36-4F21-B33D-B2E0C1F28E47}"/>
                </a:ext>
              </a:extLst>
            </p:cNvPr>
            <p:cNvSpPr/>
            <p:nvPr/>
          </p:nvSpPr>
          <p:spPr>
            <a:xfrm>
              <a:off x="809179" y="4560027"/>
              <a:ext cx="1786833" cy="9225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E9EDD59-E386-43F4-B076-3E6CE542E1D2}"/>
                </a:ext>
              </a:extLst>
            </p:cNvPr>
            <p:cNvSpPr/>
            <p:nvPr/>
          </p:nvSpPr>
          <p:spPr>
            <a:xfrm>
              <a:off x="2668634" y="4622020"/>
              <a:ext cx="8446918" cy="800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7B5851-00F1-4B91-BEF3-E5B5E0419A0A}"/>
                </a:ext>
              </a:extLst>
            </p:cNvPr>
            <p:cNvSpPr txBox="1"/>
            <p:nvPr/>
          </p:nvSpPr>
          <p:spPr>
            <a:xfrm>
              <a:off x="930870" y="4728694"/>
              <a:ext cx="1532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이성찬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78F80A-E2CA-487B-8FF7-213B7906904F}"/>
                </a:ext>
              </a:extLst>
            </p:cNvPr>
            <p:cNvSpPr txBox="1"/>
            <p:nvPr/>
          </p:nvSpPr>
          <p:spPr>
            <a:xfrm>
              <a:off x="2708525" y="4697917"/>
              <a:ext cx="83751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Project </a:t>
              </a:r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Manager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Custom train model </a:t>
              </a:r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의 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Predict </a:t>
              </a:r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코드 작성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</a:p>
            <a:p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하드웨어 제어 코드 작성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가이드 라인 제시</a:t>
              </a:r>
              <a:endParaRPr lang="ko-KR" altLang="en-US" sz="3600" spc="-3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809179" y="3465705"/>
            <a:ext cx="10383865" cy="922581"/>
            <a:chOff x="809179" y="3539612"/>
            <a:chExt cx="10383865" cy="922581"/>
          </a:xfrm>
        </p:grpSpPr>
        <p:grpSp>
          <p:nvGrpSpPr>
            <p:cNvPr id="4" name="그룹 3"/>
            <p:cNvGrpSpPr/>
            <p:nvPr/>
          </p:nvGrpSpPr>
          <p:grpSpPr>
            <a:xfrm>
              <a:off x="809179" y="3539612"/>
              <a:ext cx="10383865" cy="922581"/>
              <a:chOff x="809179" y="3539612"/>
              <a:chExt cx="10383865" cy="922581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6BEFE66D-FE96-0734-266D-CDF4115CECCD}"/>
                  </a:ext>
                </a:extLst>
              </p:cNvPr>
              <p:cNvSpPr/>
              <p:nvPr/>
            </p:nvSpPr>
            <p:spPr>
              <a:xfrm>
                <a:off x="809179" y="3539612"/>
                <a:ext cx="10383865" cy="9225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FDEBAEF-DD36-4F21-B33D-B2E0C1F28E47}"/>
                  </a:ext>
                </a:extLst>
              </p:cNvPr>
              <p:cNvSpPr/>
              <p:nvPr/>
            </p:nvSpPr>
            <p:spPr>
              <a:xfrm>
                <a:off x="809179" y="3539613"/>
                <a:ext cx="1786833" cy="922580"/>
              </a:xfrm>
              <a:prstGeom prst="rect">
                <a:avLst/>
              </a:prstGeom>
              <a:solidFill>
                <a:srgbClr val="1D7C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E9EDD59-E386-43F4-B076-3E6CE542E1D2}"/>
                  </a:ext>
                </a:extLst>
              </p:cNvPr>
              <p:cNvSpPr/>
              <p:nvPr/>
            </p:nvSpPr>
            <p:spPr>
              <a:xfrm>
                <a:off x="2668634" y="3601606"/>
                <a:ext cx="8446918" cy="8002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878F80A-E2CA-487B-8FF7-213B7906904F}"/>
                  </a:ext>
                </a:extLst>
              </p:cNvPr>
              <p:cNvSpPr txBox="1"/>
              <p:nvPr/>
            </p:nvSpPr>
            <p:spPr>
              <a:xfrm>
                <a:off x="2708524" y="3677503"/>
                <a:ext cx="84070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J</a:t>
                </a:r>
                <a:r>
                  <a:rPr lang="en-US" altLang="ko-KR" sz="2000" dirty="0" smtClean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etson </a:t>
                </a:r>
                <a:r>
                  <a:rPr lang="en-US" altLang="ko-KR" sz="2000" dirty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- </a:t>
                </a:r>
                <a:r>
                  <a:rPr lang="en-US" altLang="ko-KR" sz="2000" dirty="0" err="1" smtClean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Raspberrypy</a:t>
                </a:r>
                <a:r>
                  <a:rPr lang="en-US" altLang="ko-KR" sz="2000" dirty="0" smtClean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 </a:t>
                </a:r>
                <a:r>
                  <a:rPr lang="ko-KR" altLang="en-US" sz="2000" dirty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간 통신</a:t>
                </a:r>
                <a:r>
                  <a:rPr lang="en-US" altLang="ko-KR" sz="2000" dirty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, </a:t>
                </a:r>
                <a:r>
                  <a:rPr lang="en-US" altLang="ko-KR" sz="2000" dirty="0" smtClean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Data </a:t>
                </a:r>
                <a:r>
                  <a:rPr lang="ko-KR" altLang="en-US" sz="2000" dirty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수집</a:t>
                </a:r>
                <a:r>
                  <a:rPr lang="en-US" altLang="ko-KR" sz="2000" dirty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, </a:t>
                </a:r>
                <a:r>
                  <a:rPr lang="ko-KR" altLang="en-US" sz="2000" dirty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하드웨어 제어 코드 작성</a:t>
                </a:r>
                <a:r>
                  <a:rPr lang="en-US" altLang="ko-KR" sz="2000" dirty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, </a:t>
                </a:r>
                <a:r>
                  <a:rPr lang="en-US" altLang="ko-KR" sz="2000" dirty="0" smtClean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Data </a:t>
                </a:r>
                <a:r>
                  <a:rPr lang="ko-KR" altLang="en-US" sz="2000" dirty="0" err="1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라벨링</a:t>
                </a:r>
                <a:endParaRPr lang="ko-KR" altLang="en-US" sz="3600" spc="-300" dirty="0">
                  <a:solidFill>
                    <a:schemeClr val="accent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7B5851-00F1-4B91-BEF3-E5B5E0419A0A}"/>
                </a:ext>
              </a:extLst>
            </p:cNvPr>
            <p:cNvSpPr txBox="1"/>
            <p:nvPr/>
          </p:nvSpPr>
          <p:spPr>
            <a:xfrm>
              <a:off x="930870" y="3708280"/>
              <a:ext cx="1532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이영호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09179" y="2422124"/>
            <a:ext cx="10383865" cy="922581"/>
            <a:chOff x="809179" y="2421266"/>
            <a:chExt cx="10383865" cy="92258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BEFE66D-FE96-0734-266D-CDF4115CECCD}"/>
                </a:ext>
              </a:extLst>
            </p:cNvPr>
            <p:cNvSpPr/>
            <p:nvPr/>
          </p:nvSpPr>
          <p:spPr>
            <a:xfrm>
              <a:off x="809179" y="2421266"/>
              <a:ext cx="10383865" cy="9225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FDEBAEF-DD36-4F21-B33D-B2E0C1F28E47}"/>
                </a:ext>
              </a:extLst>
            </p:cNvPr>
            <p:cNvSpPr/>
            <p:nvPr/>
          </p:nvSpPr>
          <p:spPr>
            <a:xfrm>
              <a:off x="809179" y="2421267"/>
              <a:ext cx="1786833" cy="9225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E9EDD59-E386-43F4-B076-3E6CE542E1D2}"/>
                </a:ext>
              </a:extLst>
            </p:cNvPr>
            <p:cNvSpPr/>
            <p:nvPr/>
          </p:nvSpPr>
          <p:spPr>
            <a:xfrm>
              <a:off x="2668634" y="2483260"/>
              <a:ext cx="8446918" cy="800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7B5851-00F1-4B91-BEF3-E5B5E0419A0A}"/>
                </a:ext>
              </a:extLst>
            </p:cNvPr>
            <p:cNvSpPr txBox="1"/>
            <p:nvPr/>
          </p:nvSpPr>
          <p:spPr>
            <a:xfrm>
              <a:off x="930870" y="2589934"/>
              <a:ext cx="1532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조현욱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78F80A-E2CA-487B-8FF7-213B7906904F}"/>
                </a:ext>
              </a:extLst>
            </p:cNvPr>
            <p:cNvSpPr txBox="1"/>
            <p:nvPr/>
          </p:nvSpPr>
          <p:spPr>
            <a:xfrm>
              <a:off x="2708525" y="2559157"/>
              <a:ext cx="8375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D</a:t>
              </a:r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ata </a:t>
              </a:r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수집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Jetson 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- </a:t>
              </a:r>
              <a:r>
                <a:rPr lang="en-US" altLang="ko-KR" sz="2000" dirty="0" err="1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Raspberrypy</a:t>
              </a:r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간 통신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하드웨어 제어 코드 작성</a:t>
              </a:r>
              <a:endParaRPr lang="ko-KR" altLang="en-US" sz="3600" spc="-300" dirty="0">
                <a:solidFill>
                  <a:schemeClr val="accent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09179" y="1378543"/>
            <a:ext cx="10383865" cy="922581"/>
            <a:chOff x="809179" y="1378543"/>
            <a:chExt cx="10383865" cy="92258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BEFE66D-FE96-0734-266D-CDF4115CECCD}"/>
                </a:ext>
              </a:extLst>
            </p:cNvPr>
            <p:cNvSpPr/>
            <p:nvPr/>
          </p:nvSpPr>
          <p:spPr>
            <a:xfrm>
              <a:off x="809179" y="1378543"/>
              <a:ext cx="10383865" cy="9225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FDEBAEF-DD36-4F21-B33D-B2E0C1F28E47}"/>
                </a:ext>
              </a:extLst>
            </p:cNvPr>
            <p:cNvSpPr/>
            <p:nvPr/>
          </p:nvSpPr>
          <p:spPr>
            <a:xfrm>
              <a:off x="809179" y="1378544"/>
              <a:ext cx="1786833" cy="922580"/>
            </a:xfrm>
            <a:prstGeom prst="rect">
              <a:avLst/>
            </a:prstGeom>
            <a:solidFill>
              <a:srgbClr val="1D7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E9EDD59-E386-43F4-B076-3E6CE542E1D2}"/>
                </a:ext>
              </a:extLst>
            </p:cNvPr>
            <p:cNvSpPr/>
            <p:nvPr/>
          </p:nvSpPr>
          <p:spPr>
            <a:xfrm>
              <a:off x="2668634" y="1440537"/>
              <a:ext cx="8446918" cy="800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7B5851-00F1-4B91-BEF3-E5B5E0419A0A}"/>
                </a:ext>
              </a:extLst>
            </p:cNvPr>
            <p:cNvSpPr txBox="1"/>
            <p:nvPr/>
          </p:nvSpPr>
          <p:spPr>
            <a:xfrm>
              <a:off x="930870" y="1547211"/>
              <a:ext cx="1532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강이삭</a:t>
              </a:r>
              <a:endParaRPr lang="ko-KR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78F80A-E2CA-487B-8FF7-213B7906904F}"/>
                </a:ext>
              </a:extLst>
            </p:cNvPr>
            <p:cNvSpPr txBox="1"/>
            <p:nvPr/>
          </p:nvSpPr>
          <p:spPr>
            <a:xfrm>
              <a:off x="2708525" y="1516434"/>
              <a:ext cx="83751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프로젝트 </a:t>
              </a:r>
              <a:r>
                <a:rPr lang="ko-KR" altLang="en-US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총괄</a:t>
              </a:r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, Project 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L</a:t>
              </a:r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ead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en-US" altLang="ko-KR" sz="2000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P</a:t>
              </a:r>
              <a:r>
                <a:rPr lang="en-US" altLang="ko-KR" sz="2000" dirty="0" err="1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retrain</a:t>
              </a:r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 </a:t>
              </a:r>
              <a:r>
                <a:rPr lang="ko-KR" altLang="en-US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모델 결정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, Data</a:t>
              </a:r>
              <a:r>
                <a:rPr lang="ko-KR" altLang="en-US" sz="2000" dirty="0" err="1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라벨링</a:t>
              </a:r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,</a:t>
              </a:r>
            </a:p>
            <a:p>
              <a:r>
                <a:rPr lang="en-US" altLang="ko-KR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custom </a:t>
              </a:r>
              <a:r>
                <a:rPr lang="en-US" altLang="ko-KR" sz="20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train model </a:t>
              </a:r>
              <a:r>
                <a:rPr lang="ko-KR" altLang="en-US" sz="2000" dirty="0" smtClean="0">
                  <a:latin typeface="HY중고딕" panose="02030600000101010101" pitchFamily="18" charset="-127"/>
                  <a:ea typeface="HY중고딕" panose="02030600000101010101" pitchFamily="18" charset="-127"/>
                </a:rPr>
                <a:t>학습</a:t>
              </a:r>
              <a:endParaRPr lang="en-US" altLang="ko-KR" sz="2000" dirty="0" smtClean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341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1 &gt;&gt; R &amp; R</a:t>
            </a:r>
            <a:endParaRPr lang="ko-KR" altLang="en-US" sz="3200" b="1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6721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Part 1 &gt;&gt; Schedule Management</a:t>
            </a:r>
            <a:endParaRPr lang="ko-KR" altLang="en-US" sz="3200" b="1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1708274"/>
            <a:ext cx="11782252" cy="35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5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3676</TotalTime>
  <Words>1088</Words>
  <Application>Microsoft Office PowerPoint</Application>
  <PresentationFormat>와이드스크린</PresentationFormat>
  <Paragraphs>205</Paragraphs>
  <Slides>36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HY중고딕</vt:lpstr>
      <vt:lpstr>Pretendard</vt:lpstr>
      <vt:lpstr>Pretendard ExtraBold</vt:lpstr>
      <vt:lpstr>맑은 고딕</vt:lpstr>
      <vt:lpstr>Arial</vt:lpstr>
      <vt:lpstr>Wingdings</vt:lpstr>
      <vt:lpstr>Office 테마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208</cp:revision>
  <dcterms:created xsi:type="dcterms:W3CDTF">2022-07-11T04:17:28Z</dcterms:created>
  <dcterms:modified xsi:type="dcterms:W3CDTF">2024-01-30T08:50:36Z</dcterms:modified>
</cp:coreProperties>
</file>